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57" r:id="rId3"/>
    <p:sldId id="258" r:id="rId4"/>
    <p:sldId id="259" r:id="rId5"/>
    <p:sldId id="260" r:id="rId6"/>
    <p:sldId id="261" r:id="rId7"/>
    <p:sldId id="274" r:id="rId8"/>
    <p:sldId id="290" r:id="rId9"/>
    <p:sldId id="291" r:id="rId10"/>
    <p:sldId id="275" r:id="rId11"/>
    <p:sldId id="262" r:id="rId12"/>
    <p:sldId id="289" r:id="rId13"/>
    <p:sldId id="263" r:id="rId14"/>
    <p:sldId id="267" r:id="rId15"/>
    <p:sldId id="264" r:id="rId16"/>
    <p:sldId id="265" r:id="rId17"/>
    <p:sldId id="266" r:id="rId18"/>
    <p:sldId id="268" r:id="rId19"/>
    <p:sldId id="269" r:id="rId20"/>
    <p:sldId id="270" r:id="rId21"/>
    <p:sldId id="271" r:id="rId22"/>
    <p:sldId id="272" r:id="rId23"/>
    <p:sldId id="273" r:id="rId24"/>
    <p:sldId id="276" r:id="rId25"/>
    <p:sldId id="277" r:id="rId26"/>
    <p:sldId id="278" r:id="rId27"/>
    <p:sldId id="279" r:id="rId28"/>
    <p:sldId id="280" r:id="rId29"/>
    <p:sldId id="281" r:id="rId30"/>
    <p:sldId id="287" r:id="rId31"/>
    <p:sldId id="282" r:id="rId32"/>
    <p:sldId id="283" r:id="rId33"/>
    <p:sldId id="284" r:id="rId34"/>
    <p:sldId id="285" r:id="rId35"/>
    <p:sldId id="286" r:id="rId36"/>
    <p:sldId id="28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60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handoutMaster" Target="handoutMasters/handout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A3C9F4-5945-664B-B956-23083C72BEF5}" type="datetimeFigureOut">
              <a:rPr lang="es-ES" smtClean="0"/>
              <a:t>07/07/16</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B08E50-070F-1D4F-BCDA-52861599961F}" type="slidenum">
              <a:rPr lang="es-ES" smtClean="0"/>
              <a:t>‹Nr.›</a:t>
            </a:fld>
            <a:endParaRPr lang="es-ES"/>
          </a:p>
        </p:txBody>
      </p:sp>
    </p:spTree>
    <p:extLst>
      <p:ext uri="{BB962C8B-B14F-4D97-AF65-F5344CB8AC3E}">
        <p14:creationId xmlns:p14="http://schemas.microsoft.com/office/powerpoint/2010/main" val="13237376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3C720C-D754-0742-A0B1-6482CC468039}" type="datetimeFigureOut">
              <a:rPr lang="es-ES" smtClean="0"/>
              <a:t>07/07/16</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6D4D64-8DF8-F641-A701-C3227E9FC361}" type="slidenum">
              <a:rPr lang="es-ES" smtClean="0"/>
              <a:t>‹Nr.›</a:t>
            </a:fld>
            <a:endParaRPr lang="es-ES"/>
          </a:p>
        </p:txBody>
      </p:sp>
    </p:spTree>
    <p:extLst>
      <p:ext uri="{BB962C8B-B14F-4D97-AF65-F5344CB8AC3E}">
        <p14:creationId xmlns:p14="http://schemas.microsoft.com/office/powerpoint/2010/main" val="29752869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_tradnl" smtClean="0"/>
              <a:t>Haga clic para modificar el estilo de subtítulo del patrón</a:t>
            </a:r>
            <a:endParaRPr kumimoji="0" lang="en-US"/>
          </a:p>
        </p:txBody>
      </p:sp>
      <p:sp>
        <p:nvSpPr>
          <p:cNvPr id="28" name="Marcador de fecha 27"/>
          <p:cNvSpPr>
            <a:spLocks noGrp="1"/>
          </p:cNvSpPr>
          <p:nvPr>
            <p:ph type="dt" sz="half" idx="10"/>
          </p:nvPr>
        </p:nvSpPr>
        <p:spPr/>
        <p:txBody>
          <a:bodyPr/>
          <a:lstStyle/>
          <a:p>
            <a:pPr eaLnBrk="1" latinLnBrk="0" hangingPunct="1"/>
            <a:fld id="{E9024C86-6337-A247-97DD-DB93F200D6D1}" type="datetime1">
              <a:rPr lang="es-MX" smtClean="0"/>
              <a:t>07/07/16</a:t>
            </a:fld>
            <a:endParaRPr lang="en-US"/>
          </a:p>
        </p:txBody>
      </p:sp>
      <p:sp>
        <p:nvSpPr>
          <p:cNvPr id="17" name="Marcador de pie de página 16"/>
          <p:cNvSpPr>
            <a:spLocks noGrp="1"/>
          </p:cNvSpPr>
          <p:nvPr>
            <p:ph type="ftr" sz="quarter" idx="11"/>
          </p:nvPr>
        </p:nvSpPr>
        <p:spPr/>
        <p:txBody>
          <a:bodyPr/>
          <a:lstStyle/>
          <a:p>
            <a:endParaRPr kumimoji="0" lang="en-US"/>
          </a:p>
        </p:txBody>
      </p:sp>
      <p:sp>
        <p:nvSpPr>
          <p:cNvPr id="7" name="Conector rec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Marcador de número de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ES_tradnl" smtClean="0"/>
              <a:t>Clic para editar título</a:t>
            </a:r>
            <a:endParaRPr kumimoji="0" lang="en-US"/>
          </a:p>
        </p:txBody>
      </p:sp>
      <p:sp>
        <p:nvSpPr>
          <p:cNvPr id="3" name="Marcador de texto vertical 2"/>
          <p:cNvSpPr>
            <a:spLocks noGrp="1"/>
          </p:cNvSpPr>
          <p:nvPr>
            <p:ph type="body" orient="vert" idx="1"/>
          </p:nvPr>
        </p:nvSpPr>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4" name="Marcador de fecha 3"/>
          <p:cNvSpPr>
            <a:spLocks noGrp="1"/>
          </p:cNvSpPr>
          <p:nvPr>
            <p:ph type="dt" sz="half" idx="10"/>
          </p:nvPr>
        </p:nvSpPr>
        <p:spPr/>
        <p:txBody>
          <a:bodyPr/>
          <a:lstStyle/>
          <a:p>
            <a:pPr eaLnBrk="1" latinLnBrk="0" hangingPunct="1"/>
            <a:fld id="{A3DAA0FC-E739-554F-99E0-F5D148A4E3BE}" type="datetime1">
              <a:rPr lang="es-MX" smtClean="0"/>
              <a:t>07/07/16</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6" name="Marcador de número de diapositiva 5"/>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Rectá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á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c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número de diapositiva 5"/>
          <p:cNvSpPr>
            <a:spLocks noGrp="1"/>
          </p:cNvSpPr>
          <p:nvPr>
            <p:ph type="sldNum" sz="quarter" idx="12"/>
          </p:nvPr>
        </p:nvSpPr>
        <p:spPr>
          <a:xfrm>
            <a:off x="6915912" y="3009901"/>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3" name="Marcador de texto vertical 2"/>
          <p:cNvSpPr>
            <a:spLocks noGrp="1"/>
          </p:cNvSpPr>
          <p:nvPr>
            <p:ph type="body" orient="vert" idx="1"/>
          </p:nvPr>
        </p:nvSpPr>
        <p:spPr>
          <a:xfrm>
            <a:off x="304800" y="304800"/>
            <a:ext cx="6553200" cy="5821366"/>
          </a:xfrm>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4" name="Marcador de fecha 3"/>
          <p:cNvSpPr>
            <a:spLocks noGrp="1"/>
          </p:cNvSpPr>
          <p:nvPr>
            <p:ph type="dt" sz="half" idx="10"/>
          </p:nvPr>
        </p:nvSpPr>
        <p:spPr/>
        <p:txBody>
          <a:bodyPr/>
          <a:lstStyle/>
          <a:p>
            <a:pPr eaLnBrk="1" latinLnBrk="0" hangingPunct="1"/>
            <a:fld id="{760D1BCB-1D8C-B049-81FB-86C5C26B9F1D}" type="datetime1">
              <a:rPr lang="es-MX" smtClean="0"/>
              <a:t>07/07/16</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2" name="Título vertical 1"/>
          <p:cNvSpPr>
            <a:spLocks noGrp="1"/>
          </p:cNvSpPr>
          <p:nvPr>
            <p:ph type="title" orient="vert"/>
          </p:nvPr>
        </p:nvSpPr>
        <p:spPr>
          <a:xfrm>
            <a:off x="7391400" y="304801"/>
            <a:ext cx="1447800" cy="5851525"/>
          </a:xfrm>
        </p:spPr>
        <p:txBody>
          <a:bodyPr vert="eaVert"/>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es-ES_tradnl" smtClean="0"/>
              <a:t>Clic para editar título</a:t>
            </a:r>
            <a:endParaRPr kumimoji="0" lang="en-US"/>
          </a:p>
        </p:txBody>
      </p:sp>
      <p:sp>
        <p:nvSpPr>
          <p:cNvPr id="4" name="Marcador de fecha 3"/>
          <p:cNvSpPr>
            <a:spLocks noGrp="1"/>
          </p:cNvSpPr>
          <p:nvPr>
            <p:ph type="dt" sz="half" idx="10"/>
          </p:nvPr>
        </p:nvSpPr>
        <p:spPr/>
        <p:txBody>
          <a:bodyPr/>
          <a:lstStyle/>
          <a:p>
            <a:pPr eaLnBrk="1" latinLnBrk="0" hangingPunct="1"/>
            <a:fld id="{E1736926-B33E-9C45-B5BC-5D85D1344B1F}" type="datetime1">
              <a:rPr lang="es-MX" smtClean="0"/>
              <a:t>07/07/16</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6" name="Marcador de número de diapositiva 5"/>
          <p:cNvSpPr>
            <a:spLocks noGrp="1"/>
          </p:cNvSpPr>
          <p:nvPr>
            <p:ph type="sldNum" sz="quarter" idx="12"/>
          </p:nvPr>
        </p:nvSpPr>
        <p:spPr>
          <a:xfrm>
            <a:off x="4361688" y="1026372"/>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8" name="Marcador de contenido 7"/>
          <p:cNvSpPr>
            <a:spLocks noGrp="1"/>
          </p:cNvSpPr>
          <p:nvPr>
            <p:ph sz="quarter" idx="1"/>
          </p:nvPr>
        </p:nvSpPr>
        <p:spPr>
          <a:xfrm>
            <a:off x="301752" y="1527048"/>
            <a:ext cx="8503920" cy="4572000"/>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Rectá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_tradnl" smtClean="0"/>
              <a:t>Haga clic para modificar el estilo de texto del patrón</a:t>
            </a:r>
          </a:p>
        </p:txBody>
      </p:sp>
      <p:sp>
        <p:nvSpPr>
          <p:cNvPr id="13" name="Rectá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á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Marcador de pie de página 4"/>
          <p:cNvSpPr>
            <a:spLocks noGrp="1"/>
          </p:cNvSpPr>
          <p:nvPr>
            <p:ph type="ftr" sz="quarter" idx="11"/>
          </p:nvPr>
        </p:nvSpPr>
        <p:spPr/>
        <p:txBody>
          <a:bodyPr/>
          <a:lstStyle/>
          <a:p>
            <a:endParaRPr kumimoji="0" lang="en-US"/>
          </a:p>
        </p:txBody>
      </p:sp>
      <p:sp>
        <p:nvSpPr>
          <p:cNvPr id="4" name="Marcador de fecha 3"/>
          <p:cNvSpPr>
            <a:spLocks noGrp="1"/>
          </p:cNvSpPr>
          <p:nvPr>
            <p:ph type="dt" sz="half" idx="10"/>
          </p:nvPr>
        </p:nvSpPr>
        <p:spPr/>
        <p:txBody>
          <a:bodyPr/>
          <a:lstStyle/>
          <a:p>
            <a:pPr eaLnBrk="1" latinLnBrk="0" hangingPunct="1"/>
            <a:fld id="{CCAB6C12-B734-A547-A3B3-FD5C39B96118}" type="datetime1">
              <a:rPr lang="es-MX" smtClean="0"/>
              <a:t>07/07/16</a:t>
            </a:fld>
            <a:endParaRPr lang="en-US"/>
          </a:p>
        </p:txBody>
      </p:sp>
      <p:sp>
        <p:nvSpPr>
          <p:cNvPr id="8" name="Conector rec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número de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es-ES_tradnl" smtClean="0"/>
              <a:t>Clic para editar título</a:t>
            </a:r>
            <a:endParaRPr kumimoji="0" lang="en-US"/>
          </a:p>
        </p:txBody>
      </p:sp>
      <p:sp>
        <p:nvSpPr>
          <p:cNvPr id="5" name="Marcador de fecha 4"/>
          <p:cNvSpPr>
            <a:spLocks noGrp="1"/>
          </p:cNvSpPr>
          <p:nvPr>
            <p:ph type="dt" sz="half" idx="10"/>
          </p:nvPr>
        </p:nvSpPr>
        <p:spPr>
          <a:xfrm>
            <a:off x="5791200" y="6409944"/>
            <a:ext cx="3044952" cy="365760"/>
          </a:xfrm>
        </p:spPr>
        <p:txBody>
          <a:bodyPr/>
          <a:lstStyle/>
          <a:p>
            <a:pPr eaLnBrk="1" latinLnBrk="0" hangingPunct="1"/>
            <a:fld id="{33546B97-BA69-1141-B6A1-C66D5900D52B}" type="datetime1">
              <a:rPr lang="es-MX" smtClean="0"/>
              <a:t>07/07/16</a:t>
            </a:fld>
            <a:endParaRPr lang="en-US"/>
          </a:p>
        </p:txBody>
      </p:sp>
      <p:sp>
        <p:nvSpPr>
          <p:cNvPr id="6" name="Marcador de pie de página 5"/>
          <p:cNvSpPr>
            <a:spLocks noGrp="1"/>
          </p:cNvSpPr>
          <p:nvPr>
            <p:ph type="ftr" sz="quarter" idx="11"/>
          </p:nvPr>
        </p:nvSpPr>
        <p:spPr/>
        <p:txBody>
          <a:bodyPr/>
          <a:lstStyle/>
          <a:p>
            <a:endParaRPr kumimoji="0" lang="en-US" dirty="0"/>
          </a:p>
        </p:txBody>
      </p:sp>
      <p:sp>
        <p:nvSpPr>
          <p:cNvPr id="7" name="Marcador de número de diapositiva 6"/>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a:p>
        </p:txBody>
      </p:sp>
      <p:sp>
        <p:nvSpPr>
          <p:cNvPr id="8" name="Conector rec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Marcador de contenido 9"/>
          <p:cNvSpPr>
            <a:spLocks noGrp="1"/>
          </p:cNvSpPr>
          <p:nvPr>
            <p:ph sz="half" idx="1"/>
          </p:nvPr>
        </p:nvSpPr>
        <p:spPr>
          <a:xfrm>
            <a:off x="301752" y="1371600"/>
            <a:ext cx="4038600" cy="4681728"/>
          </a:xfrm>
        </p:spPr>
        <p:txBody>
          <a:bodyPr/>
          <a:lstStyle>
            <a:lvl1pPr>
              <a:defRPr sz="2500"/>
            </a:lvl1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12" name="Marcador de contenido 11"/>
          <p:cNvSpPr>
            <a:spLocks noGrp="1"/>
          </p:cNvSpPr>
          <p:nvPr>
            <p:ph sz="half" idx="2"/>
          </p:nvPr>
        </p:nvSpPr>
        <p:spPr>
          <a:xfrm>
            <a:off x="4800600" y="1371600"/>
            <a:ext cx="4038600" cy="4681728"/>
          </a:xfrm>
        </p:spPr>
        <p:txBody>
          <a:bodyPr/>
          <a:lstStyle>
            <a:lvl1pPr>
              <a:defRPr sz="2500"/>
            </a:lvl1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Conector rec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á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á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á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á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á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Haga clic para modificar el estilo de texto del patrón</a:t>
            </a:r>
          </a:p>
        </p:txBody>
      </p:sp>
      <p:sp>
        <p:nvSpPr>
          <p:cNvPr id="4" name="Marcador de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Haga clic para modificar el estilo de texto del patrón</a:t>
            </a:r>
          </a:p>
        </p:txBody>
      </p:sp>
      <p:sp>
        <p:nvSpPr>
          <p:cNvPr id="7" name="Marcador de fecha 6"/>
          <p:cNvSpPr>
            <a:spLocks noGrp="1"/>
          </p:cNvSpPr>
          <p:nvPr>
            <p:ph type="dt" sz="half" idx="10"/>
          </p:nvPr>
        </p:nvSpPr>
        <p:spPr/>
        <p:txBody>
          <a:bodyPr/>
          <a:lstStyle/>
          <a:p>
            <a:pPr eaLnBrk="1" latinLnBrk="0" hangingPunct="1"/>
            <a:fld id="{074392C6-467A-ED43-A7AC-DAB6ACBE79F5}" type="datetime1">
              <a:rPr lang="es-MX" smtClean="0"/>
              <a:t>07/07/16</a:t>
            </a:fld>
            <a:endParaRPr lang="en-US"/>
          </a:p>
        </p:txBody>
      </p:sp>
      <p:sp>
        <p:nvSpPr>
          <p:cNvPr id="8" name="Marcador de pie de página 7"/>
          <p:cNvSpPr>
            <a:spLocks noGrp="1"/>
          </p:cNvSpPr>
          <p:nvPr>
            <p:ph type="ftr" sz="quarter" idx="11"/>
          </p:nvPr>
        </p:nvSpPr>
        <p:spPr>
          <a:xfrm>
            <a:off x="304800" y="6409944"/>
            <a:ext cx="3581400" cy="365760"/>
          </a:xfrm>
        </p:spPr>
        <p:txBody>
          <a:bodyPr/>
          <a:lstStyle/>
          <a:p>
            <a:endParaRPr kumimoji="0" lang="en-US"/>
          </a:p>
        </p:txBody>
      </p:sp>
      <p:sp>
        <p:nvSpPr>
          <p:cNvPr id="15" name="Conector rec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Marcador de contenido 23"/>
          <p:cNvSpPr>
            <a:spLocks noGrp="1"/>
          </p:cNvSpPr>
          <p:nvPr>
            <p:ph sz="quarter" idx="2"/>
          </p:nvPr>
        </p:nvSpPr>
        <p:spPr>
          <a:xfrm>
            <a:off x="301752" y="2471383"/>
            <a:ext cx="4041648" cy="3818404"/>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26" name="Marcador de contenido 25"/>
          <p:cNvSpPr>
            <a:spLocks noGrp="1"/>
          </p:cNvSpPr>
          <p:nvPr>
            <p:ph sz="quarter" idx="4"/>
          </p:nvPr>
        </p:nvSpPr>
        <p:spPr>
          <a:xfrm>
            <a:off x="4800600" y="2471383"/>
            <a:ext cx="4038600" cy="3822192"/>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Marcador de número de diapositiva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‹Nr.›</a:t>
            </a:fld>
            <a:endParaRPr kumimoji="0" lang="en-US" dirty="0"/>
          </a:p>
        </p:txBody>
      </p:sp>
      <p:sp>
        <p:nvSpPr>
          <p:cNvPr id="23" name="Título 22"/>
          <p:cNvSpPr>
            <a:spLocks noGrp="1"/>
          </p:cNvSpPr>
          <p:nvPr>
            <p:ph type="title"/>
          </p:nvPr>
        </p:nvSpPr>
        <p:spPr/>
        <p:txBody>
          <a:bodyPr rtlCol="0" anchor="b" anchorCtr="0"/>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ES_tradnl" smtClean="0"/>
              <a:t>Clic para editar título</a:t>
            </a:r>
            <a:endParaRPr kumimoji="0" lang="en-US"/>
          </a:p>
        </p:txBody>
      </p:sp>
      <p:sp>
        <p:nvSpPr>
          <p:cNvPr id="3" name="Marcador de fecha 2"/>
          <p:cNvSpPr>
            <a:spLocks noGrp="1"/>
          </p:cNvSpPr>
          <p:nvPr>
            <p:ph type="dt" sz="half" idx="10"/>
          </p:nvPr>
        </p:nvSpPr>
        <p:spPr/>
        <p:txBody>
          <a:bodyPr/>
          <a:lstStyle/>
          <a:p>
            <a:pPr eaLnBrk="1" latinLnBrk="0" hangingPunct="1"/>
            <a:fld id="{971D3FA6-CB45-844C-BCB8-1AFAE50B6499}" type="datetime1">
              <a:rPr lang="es-MX" smtClean="0"/>
              <a:t>07/07/16</a:t>
            </a:fld>
            <a:endParaRPr lang="en-US"/>
          </a:p>
        </p:txBody>
      </p:sp>
      <p:sp>
        <p:nvSpPr>
          <p:cNvPr id="4" name="Marcador de pie de página 3"/>
          <p:cNvSpPr>
            <a:spLocks noGrp="1"/>
          </p:cNvSpPr>
          <p:nvPr>
            <p:ph type="ftr" sz="quarter" idx="11"/>
          </p:nvPr>
        </p:nvSpPr>
        <p:spPr/>
        <p:txBody>
          <a:bodyPr/>
          <a:lstStyle/>
          <a:p>
            <a:endParaRPr kumimoji="0" lang="en-US" dirty="0"/>
          </a:p>
        </p:txBody>
      </p:sp>
      <p:sp>
        <p:nvSpPr>
          <p:cNvPr id="5" name="Marcador de número de diapositiva 4"/>
          <p:cNvSpPr>
            <a:spLocks noGrp="1"/>
          </p:cNvSpPr>
          <p:nvPr>
            <p:ph type="sldNum" sz="quarter" idx="12"/>
          </p:nvPr>
        </p:nvSpPr>
        <p:spPr>
          <a:xfrm>
            <a:off x="4343400" y="1036020"/>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Rectá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á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á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Marcador de fecha 1"/>
          <p:cNvSpPr>
            <a:spLocks noGrp="1"/>
          </p:cNvSpPr>
          <p:nvPr>
            <p:ph type="dt" sz="half" idx="10"/>
          </p:nvPr>
        </p:nvSpPr>
        <p:spPr/>
        <p:txBody>
          <a:bodyPr/>
          <a:lstStyle/>
          <a:p>
            <a:pPr eaLnBrk="1" latinLnBrk="0" hangingPunct="1"/>
            <a:fld id="{C377D271-EAE3-924C-B326-46C7DAD66511}" type="datetime1">
              <a:rPr lang="es-MX" smtClean="0"/>
              <a:t>07/07/16</a:t>
            </a:fld>
            <a:endParaRPr lang="en-US"/>
          </a:p>
        </p:txBody>
      </p:sp>
      <p:sp>
        <p:nvSpPr>
          <p:cNvPr id="3" name="Marcador de pie de página 2"/>
          <p:cNvSpPr>
            <a:spLocks noGrp="1"/>
          </p:cNvSpPr>
          <p:nvPr>
            <p:ph type="ftr" sz="quarter" idx="11"/>
          </p:nvPr>
        </p:nvSpPr>
        <p:spPr/>
        <p:txBody>
          <a:bodyPr/>
          <a:lstStyle/>
          <a:p>
            <a:endParaRPr kumimoji="0" lang="en-US"/>
          </a:p>
        </p:txBody>
      </p:sp>
      <p:sp>
        <p:nvSpPr>
          <p:cNvPr id="4" name="Marcador de número de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pPr eaLnBrk="1" latinLnBrk="0" hangingPunct="1"/>
            <a:fld id="{2C6B1FF6-39B9-40F5-8B67-33C6354A3D4F}" type="slidenum">
              <a:rPr kumimoji="0" lang="en-US" smtClean="0"/>
              <a:pPr eaLnBrk="1" latinLnBrk="0" hangingPunct="1"/>
              <a:t>‹Nr.›</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Rectá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á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á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_tradnl" smtClean="0"/>
              <a:t>Clic para editar título</a:t>
            </a:r>
            <a:endParaRPr kumimoji="0" lang="en-US"/>
          </a:p>
        </p:txBody>
      </p:sp>
      <p:sp>
        <p:nvSpPr>
          <p:cNvPr id="3" name="Marcador de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_tradnl" smtClean="0"/>
              <a:t>Haga clic para modificar el estilo de texto del patrón</a:t>
            </a:r>
          </a:p>
        </p:txBody>
      </p:sp>
      <p:sp>
        <p:nvSpPr>
          <p:cNvPr id="8" name="Rectá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c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Marcador de contenido 19"/>
          <p:cNvSpPr>
            <a:spLocks noGrp="1"/>
          </p:cNvSpPr>
          <p:nvPr>
            <p:ph sz="quarter" idx="1"/>
          </p:nvPr>
        </p:nvSpPr>
        <p:spPr>
          <a:xfrm>
            <a:off x="3124200" y="685800"/>
            <a:ext cx="5638800" cy="5410200"/>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número de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21" name="Rectá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fecha 4"/>
          <p:cNvSpPr>
            <a:spLocks noGrp="1"/>
          </p:cNvSpPr>
          <p:nvPr>
            <p:ph type="dt" sz="half" idx="10"/>
          </p:nvPr>
        </p:nvSpPr>
        <p:spPr/>
        <p:txBody>
          <a:bodyPr/>
          <a:lstStyle/>
          <a:p>
            <a:pPr eaLnBrk="1" latinLnBrk="0" hangingPunct="1"/>
            <a:fld id="{84469D4B-D1D7-F84C-A5A2-04EDF7C3D5B4}" type="datetime1">
              <a:rPr lang="es-MX" smtClean="0"/>
              <a:t>07/07/16</a:t>
            </a:fld>
            <a:endParaRPr lang="en-US"/>
          </a:p>
        </p:txBody>
      </p:sp>
      <p:sp>
        <p:nvSpPr>
          <p:cNvPr id="6" name="Marcador de pie de página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Conector rec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á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á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á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número de diapositiva 6"/>
          <p:cNvSpPr>
            <a:spLocks noGrp="1"/>
          </p:cNvSpPr>
          <p:nvPr>
            <p:ph type="sldNum" sz="quarter" idx="12"/>
          </p:nvPr>
        </p:nvSpPr>
        <p:spPr>
          <a:xfrm>
            <a:off x="1371600" y="312738"/>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_tradnl" smtClean="0"/>
              <a:t>Clic para editar título</a:t>
            </a:r>
            <a:endParaRPr kumimoji="0" lang="en-US"/>
          </a:p>
        </p:txBody>
      </p:sp>
      <p:sp>
        <p:nvSpPr>
          <p:cNvPr id="3" name="Marcador de posición de imagen 2"/>
          <p:cNvSpPr>
            <a:spLocks noGrp="1"/>
          </p:cNvSpPr>
          <p:nvPr>
            <p:ph type="pic" idx="1"/>
          </p:nvPr>
        </p:nvSpPr>
        <p:spPr>
          <a:xfrm>
            <a:off x="3000375" y="609600"/>
            <a:ext cx="5867400" cy="4267200"/>
          </a:xfrm>
        </p:spPr>
        <p:txBody>
          <a:bodyPr/>
          <a:lstStyle>
            <a:lvl1pPr marL="0" indent="0">
              <a:buNone/>
              <a:defRPr sz="3200"/>
            </a:lvl1pPr>
          </a:lstStyle>
          <a:p>
            <a:r>
              <a:rPr kumimoji="0" lang="es-ES_tradnl" smtClean="0"/>
              <a:t>Arrastre la imagen al marcador de posición o haga clic en el icono para agregar</a:t>
            </a:r>
            <a:endParaRPr kumimoji="0" lang="en-US" dirty="0"/>
          </a:p>
        </p:txBody>
      </p:sp>
      <p:sp>
        <p:nvSpPr>
          <p:cNvPr id="4" name="Marcador de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_tradnl" smtClean="0"/>
              <a:t>Haga clic para modificar el estilo de texto del patrón</a:t>
            </a:r>
          </a:p>
        </p:txBody>
      </p:sp>
      <p:sp>
        <p:nvSpPr>
          <p:cNvPr id="22" name="Rectá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fecha 4"/>
          <p:cNvSpPr>
            <a:spLocks noGrp="1"/>
          </p:cNvSpPr>
          <p:nvPr>
            <p:ph type="dt" sz="half" idx="10"/>
          </p:nvPr>
        </p:nvSpPr>
        <p:spPr>
          <a:xfrm>
            <a:off x="5788152" y="6404984"/>
            <a:ext cx="3044952" cy="365760"/>
          </a:xfrm>
        </p:spPr>
        <p:txBody>
          <a:bodyPr/>
          <a:lstStyle/>
          <a:p>
            <a:pPr eaLnBrk="1" latinLnBrk="0" hangingPunct="1"/>
            <a:fld id="{14C4ED90-01FE-3D4C-835F-C2A5C6E74DC1}" type="datetime1">
              <a:rPr lang="es-MX" smtClean="0"/>
              <a:t>07/07/16</a:t>
            </a:fld>
            <a:endParaRPr lang="en-US" dirty="0"/>
          </a:p>
        </p:txBody>
      </p:sp>
      <p:sp>
        <p:nvSpPr>
          <p:cNvPr id="6" name="Marcador de pie de página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á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Marcador de fech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AAAA2543-7F58-674C-B67F-F56FC5B0C2E7}" type="datetime1">
              <a:rPr lang="es-MX" smtClean="0"/>
              <a:t>07/07/16</a:t>
            </a:fld>
            <a:endParaRPr lang="en-US" sz="1400" dirty="0">
              <a:solidFill>
                <a:srgbClr val="FFFFFF"/>
              </a:solidFill>
            </a:endParaRPr>
          </a:p>
        </p:txBody>
      </p:sp>
      <p:sp>
        <p:nvSpPr>
          <p:cNvPr id="3" name="Marcador de pie de pá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á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c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Marcador de número de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‹Nr.›</a:t>
            </a:fld>
            <a:endParaRPr kumimoji="0" lang="en-US" sz="1600" dirty="0">
              <a:solidFill>
                <a:schemeClr val="accent3">
                  <a:shade val="75000"/>
                </a:schemeClr>
              </a:solidFill>
            </a:endParaRPr>
          </a:p>
        </p:txBody>
      </p:sp>
      <p:sp>
        <p:nvSpPr>
          <p:cNvPr id="22" name="Marcador de título 21"/>
          <p:cNvSpPr>
            <a:spLocks noGrp="1"/>
          </p:cNvSpPr>
          <p:nvPr>
            <p:ph type="title"/>
          </p:nvPr>
        </p:nvSpPr>
        <p:spPr>
          <a:xfrm>
            <a:off x="301752" y="228600"/>
            <a:ext cx="8534400" cy="758952"/>
          </a:xfrm>
          <a:prstGeom prst="rect">
            <a:avLst/>
          </a:prstGeom>
        </p:spPr>
        <p:txBody>
          <a:bodyPr vert="horz" anchor="b">
            <a:normAutofit/>
          </a:bodyPr>
          <a:lstStyle/>
          <a:p>
            <a:r>
              <a:rPr kumimoji="0" lang="es-ES_tradnl" smtClean="0"/>
              <a:t>Clic para editar título</a:t>
            </a:r>
            <a:endParaRPr kumimoji="0" lang="en-US"/>
          </a:p>
        </p:txBody>
      </p:sp>
      <p:sp>
        <p:nvSpPr>
          <p:cNvPr id="13" name="Marcador de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_tradnl" smtClean="0"/>
              <a:t>Haga clic para modificar el estilo de texto del patrón</a:t>
            </a:r>
          </a:p>
          <a:p>
            <a:pPr lvl="1" eaLnBrk="1" latinLnBrk="0" hangingPunct="1"/>
            <a:r>
              <a:rPr kumimoji="0" lang="es-ES_tradnl" smtClean="0"/>
              <a:t>Segundo nivel</a:t>
            </a:r>
          </a:p>
          <a:p>
            <a:pPr lvl="2" eaLnBrk="1" latinLnBrk="0" hangingPunct="1"/>
            <a:r>
              <a:rPr kumimoji="0" lang="es-ES_tradnl" smtClean="0"/>
              <a:t>Tercer nivel</a:t>
            </a:r>
          </a:p>
          <a:p>
            <a:pPr lvl="3" eaLnBrk="1" latinLnBrk="0" hangingPunct="1"/>
            <a:r>
              <a:rPr kumimoji="0" lang="es-ES_tradnl" smtClean="0"/>
              <a:t>Cuarto nivel</a:t>
            </a:r>
          </a:p>
          <a:p>
            <a:pPr lvl="4" eaLnBrk="1" latinLnBrk="0" hangingPunct="1"/>
            <a:r>
              <a:rPr kumimoji="0" lang="es-ES_tradnl"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ntitrust.com.m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Hoja_de_c_lculo_de_Microsoft_Excel1.xlsx"/><Relationship Id="rId5"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1"/>
          <p:cNvSpPr>
            <a:spLocks noGrp="1"/>
          </p:cNvSpPr>
          <p:nvPr>
            <p:ph type="subTitle" idx="1"/>
          </p:nvPr>
        </p:nvSpPr>
        <p:spPr>
          <a:xfrm>
            <a:off x="274320" y="2819400"/>
            <a:ext cx="8625840" cy="3530600"/>
          </a:xfrm>
        </p:spPr>
        <p:txBody>
          <a:bodyPr/>
          <a:lstStyle/>
          <a:p>
            <a:r>
              <a:rPr lang="es-ES" dirty="0" smtClean="0"/>
              <a:t>MÓDULO 2</a:t>
            </a:r>
          </a:p>
          <a:p>
            <a:r>
              <a:rPr lang="es-ES" dirty="0" smtClean="0"/>
              <a:t>ANÁLISIS DE COMPETENCIA EN MERCADOS REGULADOS</a:t>
            </a:r>
          </a:p>
          <a:p>
            <a:endParaRPr lang="es-ES" dirty="0"/>
          </a:p>
          <a:p>
            <a:endParaRPr lang="es-ES" dirty="0" smtClean="0"/>
          </a:p>
          <a:p>
            <a:endParaRPr lang="es-ES" dirty="0"/>
          </a:p>
          <a:p>
            <a:endParaRPr lang="es-ES" dirty="0" smtClean="0"/>
          </a:p>
          <a:p>
            <a:endParaRPr lang="es-ES" dirty="0"/>
          </a:p>
          <a:p>
            <a:endParaRPr lang="es-ES" dirty="0" smtClean="0"/>
          </a:p>
          <a:p>
            <a:endParaRPr lang="es-ES" dirty="0"/>
          </a:p>
          <a:p>
            <a:pPr algn="r"/>
            <a:r>
              <a:rPr lang="es-ES" sz="1400" dirty="0" smtClean="0"/>
              <a:t>ITAM</a:t>
            </a:r>
          </a:p>
          <a:p>
            <a:pPr algn="r"/>
            <a:r>
              <a:rPr lang="es-ES" sz="1400" dirty="0" smtClean="0"/>
              <a:t>CDMX, JULIO 2016</a:t>
            </a:r>
          </a:p>
          <a:p>
            <a:pPr algn="r"/>
            <a:r>
              <a:rPr lang="es-ES" sz="1400" dirty="0" smtClean="0"/>
              <a:t>Dr. ÁLVARO R. SÁNCHEZ G.</a:t>
            </a:r>
            <a:endParaRPr lang="es-ES" sz="1400" dirty="0"/>
          </a:p>
        </p:txBody>
      </p:sp>
      <p:sp>
        <p:nvSpPr>
          <p:cNvPr id="3" name="Título 2"/>
          <p:cNvSpPr>
            <a:spLocks noGrp="1"/>
          </p:cNvSpPr>
          <p:nvPr>
            <p:ph type="ctrTitle"/>
          </p:nvPr>
        </p:nvSpPr>
        <p:spPr>
          <a:xfrm>
            <a:off x="685800" y="381000"/>
            <a:ext cx="7772400" cy="1071880"/>
          </a:xfrm>
        </p:spPr>
        <p:txBody>
          <a:bodyPr>
            <a:normAutofit/>
          </a:bodyPr>
          <a:lstStyle/>
          <a:p>
            <a:r>
              <a:rPr lang="es-ES" sz="2400" dirty="0" smtClean="0"/>
              <a:t>DIPLOMADO EN </a:t>
            </a:r>
            <a:r>
              <a:rPr lang="es-ES" sz="2400" dirty="0" smtClean="0"/>
              <a:t>COMPETENCIA ECON</a:t>
            </a:r>
            <a:r>
              <a:rPr lang="es-ES" sz="2400" dirty="0" smtClean="0"/>
              <a:t>ÓMICA</a:t>
            </a:r>
            <a:br>
              <a:rPr lang="es-ES" sz="2400" dirty="0" smtClean="0"/>
            </a:br>
            <a:endParaRPr lang="es-ES" sz="2400" dirty="0"/>
          </a:p>
        </p:txBody>
      </p:sp>
      <p:sp>
        <p:nvSpPr>
          <p:cNvPr id="5" name="Marcador de número de diapositiva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a:t>
            </a:fld>
            <a:endParaRPr kumimoji="0" lang="en-US" dirty="0">
              <a:solidFill>
                <a:schemeClr val="accent3">
                  <a:shade val="75000"/>
                </a:schemeClr>
              </a:solidFill>
            </a:endParaRPr>
          </a:p>
        </p:txBody>
      </p:sp>
    </p:spTree>
    <p:extLst>
      <p:ext uri="{BB962C8B-B14F-4D97-AF65-F5344CB8AC3E}">
        <p14:creationId xmlns:p14="http://schemas.microsoft.com/office/powerpoint/2010/main" val="1006994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10</a:t>
            </a:fld>
            <a:endParaRPr kumimoji="0" lang="en-US" dirty="0"/>
          </a:p>
        </p:txBody>
      </p:sp>
      <p:sp>
        <p:nvSpPr>
          <p:cNvPr id="4" name="Marcador de contenido 3"/>
          <p:cNvSpPr>
            <a:spLocks noGrp="1"/>
          </p:cNvSpPr>
          <p:nvPr>
            <p:ph sz="quarter" idx="1"/>
          </p:nvPr>
        </p:nvSpPr>
        <p:spPr/>
        <p:txBody>
          <a:bodyPr>
            <a:normAutofit lnSpcReduction="10000"/>
          </a:bodyPr>
          <a:lstStyle/>
          <a:p>
            <a:pPr marL="0" indent="0">
              <a:buNone/>
            </a:pPr>
            <a:endParaRPr lang="is-IS" sz="1800" b="1" u="sng" dirty="0" smtClean="0"/>
          </a:p>
          <a:p>
            <a:pPr marL="0" indent="0">
              <a:buNone/>
            </a:pPr>
            <a:r>
              <a:rPr lang="is-IS" sz="1800" b="1" u="sng" dirty="0" smtClean="0"/>
              <a:t>Indicios de que un agente económico tiene PS</a:t>
            </a:r>
            <a:r>
              <a:rPr lang="is-IS" sz="1800" dirty="0" smtClean="0"/>
              <a:t> </a:t>
            </a:r>
          </a:p>
          <a:p>
            <a:pPr marL="0" indent="0">
              <a:buNone/>
            </a:pPr>
            <a:endParaRPr lang="is-IS" sz="1800" dirty="0" smtClean="0"/>
          </a:p>
          <a:p>
            <a:pPr marL="0" indent="0">
              <a:buNone/>
            </a:pPr>
            <a:r>
              <a:rPr lang="is-IS" sz="1800" dirty="0" smtClean="0"/>
              <a:t>Se </a:t>
            </a:r>
            <a:r>
              <a:rPr lang="is-IS" sz="1800" dirty="0"/>
              <a:t>observa que en </a:t>
            </a:r>
            <a:r>
              <a:rPr lang="is-IS" sz="1800" u="sng" dirty="0"/>
              <a:t>forma constante a través del tiempo</a:t>
            </a:r>
            <a:r>
              <a:rPr lang="is-IS" sz="1800" dirty="0"/>
              <a:t>: </a:t>
            </a:r>
          </a:p>
          <a:p>
            <a:pPr marL="0" indent="0">
              <a:buNone/>
            </a:pPr>
            <a:r>
              <a:rPr lang="is-IS" sz="1800" dirty="0"/>
              <a:t>	</a:t>
            </a:r>
            <a:endParaRPr lang="is-IS" sz="1800" dirty="0" smtClean="0"/>
          </a:p>
          <a:p>
            <a:pPr marL="0" indent="0">
              <a:buNone/>
            </a:pPr>
            <a:r>
              <a:rPr lang="is-IS" sz="1800" dirty="0" smtClean="0"/>
              <a:t>Alta </a:t>
            </a:r>
            <a:r>
              <a:rPr lang="is-IS" sz="1800" dirty="0"/>
              <a:t>participación de mercado respecto a todos y cada uno de sus </a:t>
            </a:r>
            <a:r>
              <a:rPr lang="is-IS" sz="1800" dirty="0" smtClean="0"/>
              <a:t>competidores</a:t>
            </a:r>
            <a:endParaRPr lang="is-IS" sz="1800" dirty="0"/>
          </a:p>
          <a:p>
            <a:pPr marL="0" indent="0">
              <a:buNone/>
            </a:pPr>
            <a:r>
              <a:rPr lang="is-IS" sz="1800" dirty="0" smtClean="0"/>
              <a:t>+ </a:t>
            </a:r>
            <a:endParaRPr lang="is-IS" sz="1800" dirty="0"/>
          </a:p>
          <a:p>
            <a:pPr marL="0" indent="0">
              <a:buNone/>
            </a:pPr>
            <a:r>
              <a:rPr lang="is-IS" sz="1800" dirty="0" smtClean="0"/>
              <a:t>elevadas </a:t>
            </a:r>
            <a:r>
              <a:rPr lang="is-IS" sz="1800" dirty="0"/>
              <a:t>barreras de entrada o </a:t>
            </a:r>
            <a:r>
              <a:rPr lang="is-IS" sz="1800" dirty="0" smtClean="0"/>
              <a:t>expansión</a:t>
            </a:r>
          </a:p>
          <a:p>
            <a:pPr marL="0" indent="0">
              <a:buNone/>
            </a:pPr>
            <a:r>
              <a:rPr lang="is-IS" sz="1800" dirty="0" smtClean="0"/>
              <a:t>+</a:t>
            </a:r>
            <a:endParaRPr lang="is-IS" sz="1800" dirty="0"/>
          </a:p>
          <a:p>
            <a:pPr marL="0" indent="0">
              <a:buNone/>
            </a:pPr>
            <a:r>
              <a:rPr lang="is-IS" sz="1800" dirty="0" smtClean="0"/>
              <a:t>elevadas </a:t>
            </a:r>
            <a:r>
              <a:rPr lang="is-IS" sz="1800" dirty="0"/>
              <a:t>ganancias –en detrimento último de consumidores-</a:t>
            </a:r>
            <a:r>
              <a:rPr lang="is-IS" sz="1800" dirty="0" smtClean="0"/>
              <a:t>.</a:t>
            </a:r>
          </a:p>
          <a:p>
            <a:pPr marL="0" indent="0">
              <a:buNone/>
            </a:pPr>
            <a:endParaRPr lang="is-IS" sz="1800" dirty="0"/>
          </a:p>
          <a:p>
            <a:pPr marL="0" indent="0" algn="just">
              <a:buNone/>
            </a:pPr>
            <a:r>
              <a:rPr lang="is-IS" sz="1600" u="sng" dirty="0" smtClean="0"/>
              <a:t>Nota:</a:t>
            </a:r>
            <a:r>
              <a:rPr lang="is-IS" sz="1600" dirty="0" smtClean="0"/>
              <a:t> Un agente económico pudiera registrar 100% o casi 100% del mercado, pero se acredita que no hay elevadas barreras de entrada, entonces se puede concluir que dicho agente económico no tiene poder sustancial sobre el mercado ya que existen condiciones para que oferentes entrantes accedan al mercado o se expandan en el mercado en plazos breves.</a:t>
            </a:r>
            <a:endParaRPr lang="is-IS" sz="1600" dirty="0"/>
          </a:p>
          <a:p>
            <a:pPr algn="just"/>
            <a:endParaRPr lang="es-ES" sz="1800" dirty="0"/>
          </a:p>
        </p:txBody>
      </p:sp>
    </p:spTree>
    <p:extLst>
      <p:ext uri="{BB962C8B-B14F-4D97-AF65-F5344CB8AC3E}">
        <p14:creationId xmlns:p14="http://schemas.microsoft.com/office/powerpoint/2010/main" val="1998124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11</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b="1" dirty="0" smtClean="0"/>
              <a:t>LFCE, PRÁCTICAS ANTICOMPETITIVAS:</a:t>
            </a:r>
          </a:p>
          <a:p>
            <a:pPr marL="0" indent="0">
              <a:buNone/>
            </a:pPr>
            <a:endParaRPr lang="es-ES" sz="1800" b="1" dirty="0" smtClean="0"/>
          </a:p>
          <a:p>
            <a:pPr marL="0" indent="0">
              <a:buNone/>
            </a:pPr>
            <a:r>
              <a:rPr lang="es-ES" sz="1800" b="1" dirty="0" smtClean="0"/>
              <a:t>Prácticas monopólicas relativas;</a:t>
            </a:r>
          </a:p>
          <a:p>
            <a:pPr marL="0" indent="0">
              <a:buNone/>
            </a:pPr>
            <a:endParaRPr lang="es-ES" sz="1800" b="1" dirty="0" smtClean="0"/>
          </a:p>
          <a:p>
            <a:pPr marL="0" indent="0">
              <a:buNone/>
            </a:pPr>
            <a:r>
              <a:rPr lang="es-ES" sz="1800" b="1" dirty="0" smtClean="0"/>
              <a:t>Prácticas monopólicas absolutas;</a:t>
            </a:r>
          </a:p>
          <a:p>
            <a:pPr marL="0" indent="0">
              <a:buNone/>
            </a:pPr>
            <a:endParaRPr lang="es-ES" sz="1800" b="1" dirty="0" smtClean="0"/>
          </a:p>
          <a:p>
            <a:pPr marL="0" indent="0">
              <a:buNone/>
            </a:pPr>
            <a:r>
              <a:rPr lang="es-ES" sz="1800" b="1" dirty="0" smtClean="0"/>
              <a:t>Concentraciones ilícitas.</a:t>
            </a:r>
            <a:endParaRPr lang="es-ES" sz="1800" b="1" dirty="0"/>
          </a:p>
          <a:p>
            <a:pPr marL="0" indent="0">
              <a:buNone/>
            </a:pPr>
            <a:endParaRPr lang="es-ES" sz="1800" b="1" dirty="0" smtClean="0"/>
          </a:p>
          <a:p>
            <a:pPr marL="0" indent="0">
              <a:buNone/>
            </a:pPr>
            <a:endParaRPr lang="es-ES" sz="1800" b="1" dirty="0"/>
          </a:p>
          <a:p>
            <a:pPr marL="0" indent="0">
              <a:buNone/>
            </a:pPr>
            <a:endParaRPr lang="es-ES" sz="1800" dirty="0"/>
          </a:p>
          <a:p>
            <a:pPr marL="0" indent="0">
              <a:buNone/>
            </a:pPr>
            <a:endParaRPr lang="es-ES" sz="1800" dirty="0"/>
          </a:p>
        </p:txBody>
      </p:sp>
    </p:spTree>
    <p:extLst>
      <p:ext uri="{BB962C8B-B14F-4D97-AF65-F5344CB8AC3E}">
        <p14:creationId xmlns:p14="http://schemas.microsoft.com/office/powerpoint/2010/main" val="3841492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12</a:t>
            </a:fld>
            <a:endParaRPr kumimoji="0" lang="en-US" dirty="0"/>
          </a:p>
        </p:txBody>
      </p:sp>
      <p:sp>
        <p:nvSpPr>
          <p:cNvPr id="4" name="Marcador de contenido 3"/>
          <p:cNvSpPr>
            <a:spLocks noGrp="1"/>
          </p:cNvSpPr>
          <p:nvPr>
            <p:ph sz="quarter" idx="1"/>
          </p:nvPr>
        </p:nvSpPr>
        <p:spPr/>
        <p:txBody>
          <a:bodyPr>
            <a:normAutofit fontScale="92500" lnSpcReduction="20000"/>
          </a:bodyPr>
          <a:lstStyle/>
          <a:p>
            <a:pPr marL="0" indent="0">
              <a:buNone/>
            </a:pPr>
            <a:r>
              <a:rPr lang="es-ES" sz="1800" b="1" dirty="0"/>
              <a:t>Prácticas monopólicas relativas</a:t>
            </a:r>
            <a:r>
              <a:rPr lang="es-ES" sz="1400" dirty="0"/>
              <a:t>: </a:t>
            </a:r>
            <a:r>
              <a:rPr lang="es-ES" sz="1600" dirty="0"/>
              <a:t>(LFCE, arts. 54-56, DR, </a:t>
            </a:r>
            <a:r>
              <a:rPr lang="is-IS" sz="1600" dirty="0"/>
              <a:t>…)</a:t>
            </a:r>
            <a:endParaRPr lang="es-ES" sz="1600" dirty="0"/>
          </a:p>
          <a:p>
            <a:pPr marL="0" indent="0">
              <a:buNone/>
            </a:pPr>
            <a:endParaRPr lang="es-ES" sz="1800" dirty="0"/>
          </a:p>
          <a:p>
            <a:pPr marL="0" indent="0">
              <a:buNone/>
            </a:pPr>
            <a:r>
              <a:rPr lang="es-ES" sz="1800" dirty="0"/>
              <a:t>Prácticas comerciales orientadas a desplazar o impedir la entrada u otorgar ventajas discriminatorias.</a:t>
            </a:r>
          </a:p>
          <a:p>
            <a:pPr marL="0" indent="0">
              <a:buNone/>
            </a:pPr>
            <a:r>
              <a:rPr lang="es-ES" sz="1800" dirty="0"/>
              <a:t> </a:t>
            </a:r>
            <a:r>
              <a:rPr lang="es-ES" sz="1500" dirty="0"/>
              <a:t>(</a:t>
            </a:r>
            <a:r>
              <a:rPr lang="es-ES" sz="1500" dirty="0" err="1"/>
              <a:t>e.gr</a:t>
            </a:r>
            <a:r>
              <a:rPr lang="es-ES" sz="1500" dirty="0"/>
              <a:t>., exclusividades, fijación de términos de reventa, trato discriminatorio, negativa de trato, boicot, depredación, subsidios cruzados, incremento de costos a competidores, </a:t>
            </a:r>
            <a:r>
              <a:rPr lang="is-IS" sz="1500" dirty="0"/>
              <a:t>…)</a:t>
            </a:r>
            <a:endParaRPr lang="es-ES" sz="1500" dirty="0"/>
          </a:p>
          <a:p>
            <a:pPr marL="0" indent="0">
              <a:buNone/>
            </a:pPr>
            <a:endParaRPr lang="es-ES" sz="1800" dirty="0"/>
          </a:p>
          <a:p>
            <a:pPr marL="0" indent="0">
              <a:buNone/>
            </a:pPr>
            <a:r>
              <a:rPr lang="es-ES" sz="1800" dirty="0"/>
              <a:t>Requisito necesario: Acreditar que el agente económico (individual o en conjunto) 		    	   	tiene poder sustancial</a:t>
            </a:r>
          </a:p>
          <a:p>
            <a:pPr marL="0" indent="0">
              <a:buNone/>
            </a:pPr>
            <a:endParaRPr lang="es-ES" sz="1800" dirty="0"/>
          </a:p>
          <a:p>
            <a:pPr marL="0" indent="0">
              <a:buNone/>
            </a:pPr>
            <a:r>
              <a:rPr lang="es-ES" sz="1800" dirty="0"/>
              <a:t> Racionalidad:	 Fortalecer Poder Sustancial en el </a:t>
            </a:r>
            <a:r>
              <a:rPr lang="es-ES" sz="1800" u="sng" dirty="0"/>
              <a:t>mercado relevante </a:t>
            </a:r>
            <a:r>
              <a:rPr lang="es-ES" sz="1800" dirty="0"/>
              <a:t>directamente o 			indirectamente mediante acciones que inciden en </a:t>
            </a:r>
            <a:r>
              <a:rPr lang="es-ES" sz="1800" u="sng" dirty="0"/>
              <a:t>un mercado </a:t>
            </a:r>
            <a:r>
              <a:rPr lang="es-ES" sz="1800" dirty="0"/>
              <a:t>			</a:t>
            </a:r>
            <a:r>
              <a:rPr lang="es-ES" sz="1800" u="sng" dirty="0"/>
              <a:t>relacionado; </a:t>
            </a:r>
          </a:p>
          <a:p>
            <a:pPr marL="0" indent="0">
              <a:buNone/>
            </a:pPr>
            <a:r>
              <a:rPr lang="es-ES" sz="1800" dirty="0"/>
              <a:t>			o tratar de fortalecer o adquirir poder sustancial en un mercado 			relacionado (DR</a:t>
            </a:r>
            <a:r>
              <a:rPr lang="is-IS" sz="1800" dirty="0"/>
              <a:t>…)</a:t>
            </a:r>
            <a:endParaRPr lang="es-ES" sz="1800" dirty="0"/>
          </a:p>
          <a:p>
            <a:pPr marL="0" indent="0">
              <a:buNone/>
            </a:pPr>
            <a:endParaRPr lang="es-ES" sz="1800" dirty="0"/>
          </a:p>
          <a:p>
            <a:pPr marL="0" indent="0">
              <a:buNone/>
            </a:pPr>
            <a:r>
              <a:rPr lang="es-ES" sz="1800" dirty="0"/>
              <a:t>Balance: 		Intención o efectos de práctica comercial para excluir vs</a:t>
            </a:r>
          </a:p>
          <a:p>
            <a:pPr marL="0" indent="0">
              <a:buNone/>
            </a:pPr>
            <a:r>
              <a:rPr lang="es-ES" sz="1800" dirty="0"/>
              <a:t>			Beneficios a consumidores </a:t>
            </a:r>
          </a:p>
          <a:p>
            <a:pPr algn="just"/>
            <a:endParaRPr lang="es-ES" sz="1800" dirty="0"/>
          </a:p>
        </p:txBody>
      </p:sp>
    </p:spTree>
    <p:extLst>
      <p:ext uri="{BB962C8B-B14F-4D97-AF65-F5344CB8AC3E}">
        <p14:creationId xmlns:p14="http://schemas.microsoft.com/office/powerpoint/2010/main" val="455381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13</a:t>
            </a:fld>
            <a:endParaRPr kumimoji="0" lang="en-US" dirty="0"/>
          </a:p>
        </p:txBody>
      </p:sp>
      <p:sp>
        <p:nvSpPr>
          <p:cNvPr id="4" name="Marcador de contenido 3"/>
          <p:cNvSpPr>
            <a:spLocks noGrp="1"/>
          </p:cNvSpPr>
          <p:nvPr>
            <p:ph sz="quarter" idx="1"/>
          </p:nvPr>
        </p:nvSpPr>
        <p:spPr/>
        <p:txBody>
          <a:bodyPr>
            <a:normAutofit fontScale="85000" lnSpcReduction="10000"/>
          </a:bodyPr>
          <a:lstStyle/>
          <a:p>
            <a:pPr marL="0" indent="0">
              <a:buNone/>
            </a:pPr>
            <a:r>
              <a:rPr lang="es-ES" sz="1800" b="1" dirty="0" smtClean="0"/>
              <a:t>Prácticas monopólicas absolutas </a:t>
            </a:r>
            <a:r>
              <a:rPr lang="es-ES" sz="1600" dirty="0" smtClean="0"/>
              <a:t>(LFCE, art. 58; DR, </a:t>
            </a:r>
            <a:r>
              <a:rPr lang="is-IS" sz="1600" dirty="0" smtClean="0"/>
              <a:t>…)</a:t>
            </a:r>
          </a:p>
          <a:p>
            <a:pPr marL="0" indent="0">
              <a:buNone/>
            </a:pPr>
            <a:endParaRPr lang="is-IS" sz="1600" dirty="0"/>
          </a:p>
          <a:p>
            <a:pPr marL="0" indent="0">
              <a:buNone/>
            </a:pPr>
            <a:r>
              <a:rPr lang="is-IS" sz="1600" dirty="0" smtClean="0"/>
              <a:t>Conocidas comúnmente como Prácticas colusorias.</a:t>
            </a:r>
          </a:p>
          <a:p>
            <a:pPr marL="0" indent="0">
              <a:buNone/>
            </a:pPr>
            <a:endParaRPr lang="is-IS" sz="1600" dirty="0"/>
          </a:p>
          <a:p>
            <a:pPr marL="0" indent="0">
              <a:buNone/>
            </a:pPr>
            <a:r>
              <a:rPr lang="is-IS" sz="1600" u="sng" dirty="0" smtClean="0"/>
              <a:t>Competidores entre sí </a:t>
            </a:r>
            <a:r>
              <a:rPr lang="is-IS" sz="1600" dirty="0" smtClean="0"/>
              <a:t>acuerdan diseñar y ejercer prácticas comerciales orientadas a determinar el precio o el abasto como si fuesen un solo agente económico. </a:t>
            </a:r>
          </a:p>
          <a:p>
            <a:pPr marL="0" indent="0">
              <a:buNone/>
            </a:pPr>
            <a:endParaRPr lang="is-IS" sz="1600" dirty="0"/>
          </a:p>
          <a:p>
            <a:pPr marL="0" indent="0">
              <a:buNone/>
            </a:pPr>
            <a:r>
              <a:rPr lang="is-IS" sz="1600" dirty="0" smtClean="0"/>
              <a:t>Objetivo: obtener “ganancias extra-normales” en detrimento último del bienestar de los consumidores.</a:t>
            </a:r>
          </a:p>
          <a:p>
            <a:pPr marL="0" indent="0">
              <a:buNone/>
            </a:pPr>
            <a:endParaRPr lang="is-IS" sz="1400" dirty="0" smtClean="0"/>
          </a:p>
          <a:p>
            <a:pPr marL="0" indent="0">
              <a:buNone/>
            </a:pPr>
            <a:r>
              <a:rPr lang="is-IS" sz="1400" b="1" u="sng" dirty="0" smtClean="0"/>
              <a:t>Consideraciones para el análisis:</a:t>
            </a:r>
          </a:p>
          <a:p>
            <a:pPr marL="0" indent="0">
              <a:buNone/>
            </a:pPr>
            <a:endParaRPr lang="is-IS" sz="1400" dirty="0" smtClean="0"/>
          </a:p>
          <a:p>
            <a:pPr marL="0" indent="0">
              <a:buNone/>
            </a:pPr>
            <a:r>
              <a:rPr lang="is-IS" sz="1400" dirty="0" smtClean="0"/>
              <a:t>i. La LFCE no exige (aunque tampoco prohíbe) que se determine el Mercado relevante en el que ocurre la práctica conforme al artículo 58;</a:t>
            </a:r>
          </a:p>
          <a:p>
            <a:pPr marL="0" indent="0">
              <a:buNone/>
            </a:pPr>
            <a:r>
              <a:rPr lang="is-IS" sz="1400" dirty="0" smtClean="0"/>
              <a:t> </a:t>
            </a:r>
          </a:p>
          <a:p>
            <a:pPr marL="0" indent="0">
              <a:buNone/>
            </a:pPr>
            <a:r>
              <a:rPr lang="is-IS" sz="1400" dirty="0" smtClean="0"/>
              <a:t>ii. No es necesario acreditar Poder sustancial (individual o conjunto) para que sea sancionable;</a:t>
            </a:r>
          </a:p>
          <a:p>
            <a:pPr marL="0" indent="0">
              <a:buNone/>
            </a:pPr>
            <a:endParaRPr lang="is-IS" sz="1400" dirty="0" smtClean="0"/>
          </a:p>
          <a:p>
            <a:pPr marL="0" indent="0">
              <a:buNone/>
            </a:pPr>
            <a:r>
              <a:rPr lang="is-IS" sz="1400" dirty="0" smtClean="0"/>
              <a:t>iii. Es aceptable la Prueba indirecta: i.e. Análisis de precio o abasto en el mercado para diferenciar entre un acuerdo colusorio y determinación de precio/abasto independiente por parte de los concurrentes. (Implica: Análisis de la razón vs per se);</a:t>
            </a:r>
          </a:p>
          <a:p>
            <a:pPr marL="0" indent="0">
              <a:buNone/>
            </a:pPr>
            <a:endParaRPr lang="is-IS" sz="1400" dirty="0"/>
          </a:p>
          <a:p>
            <a:pPr marL="0" indent="0">
              <a:buNone/>
            </a:pPr>
            <a:r>
              <a:rPr lang="is-IS" sz="1400" dirty="0" smtClean="0"/>
              <a:t>iv. A la fecha en México no hay experiencia pública para diferenciar entre acuerdo colusorio y poder conjunto (i.e., coordinación tácita o paralelismo consciente).</a:t>
            </a:r>
          </a:p>
          <a:p>
            <a:pPr marL="0" indent="0">
              <a:buNone/>
            </a:pPr>
            <a:endParaRPr lang="es-ES" sz="1400" dirty="0"/>
          </a:p>
        </p:txBody>
      </p:sp>
    </p:spTree>
    <p:extLst>
      <p:ext uri="{BB962C8B-B14F-4D97-AF65-F5344CB8AC3E}">
        <p14:creationId xmlns:p14="http://schemas.microsoft.com/office/powerpoint/2010/main" val="3115574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14</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b="1" dirty="0" smtClean="0"/>
              <a:t>Concentraciones ilícitas </a:t>
            </a:r>
            <a:r>
              <a:rPr lang="es-ES" sz="1600" dirty="0" smtClean="0"/>
              <a:t>(LFCE, art. 64).</a:t>
            </a:r>
            <a:endParaRPr lang="is-IS" sz="1600" dirty="0" smtClean="0"/>
          </a:p>
          <a:p>
            <a:pPr marL="0" indent="0">
              <a:buNone/>
            </a:pPr>
            <a:endParaRPr lang="is-IS" sz="1800" dirty="0"/>
          </a:p>
          <a:p>
            <a:pPr marL="0" indent="0">
              <a:buNone/>
            </a:pPr>
            <a:r>
              <a:rPr lang="is-IS" sz="1800" dirty="0" smtClean="0"/>
              <a:t>Agente económico A + Agente económico B, se únen y:</a:t>
            </a:r>
          </a:p>
          <a:p>
            <a:pPr marL="0" indent="0">
              <a:buNone/>
            </a:pPr>
            <a:endParaRPr lang="is-IS" sz="1800" dirty="0"/>
          </a:p>
          <a:p>
            <a:pPr marL="0" indent="0">
              <a:buNone/>
            </a:pPr>
            <a:r>
              <a:rPr lang="is-IS" sz="1800" dirty="0" smtClean="0"/>
              <a:t>i. Generan el agente económico AB con Poder sustancial; o</a:t>
            </a:r>
          </a:p>
          <a:p>
            <a:pPr marL="0" indent="0">
              <a:buNone/>
            </a:pPr>
            <a:endParaRPr lang="is-IS" sz="1800" dirty="0"/>
          </a:p>
          <a:p>
            <a:pPr marL="0" indent="0">
              <a:buNone/>
            </a:pPr>
            <a:r>
              <a:rPr lang="es-ES" sz="1800" dirty="0"/>
              <a:t>i</a:t>
            </a:r>
            <a:r>
              <a:rPr lang="is-IS" sz="1800" dirty="0" smtClean="0"/>
              <a:t>i. La concentración de A con B no les genera poder sustancial pero ahora AB podrá actuar coordinadamente con el agente C, de forma que AB más C tendrán poder conjunto;</a:t>
            </a:r>
          </a:p>
          <a:p>
            <a:pPr marL="0" indent="0">
              <a:buNone/>
            </a:pPr>
            <a:endParaRPr lang="is-IS" sz="1800" dirty="0"/>
          </a:p>
          <a:p>
            <a:pPr marL="0" indent="0">
              <a:buNone/>
            </a:pPr>
            <a:r>
              <a:rPr lang="es-ES" sz="1800" dirty="0"/>
              <a:t>i</a:t>
            </a:r>
            <a:r>
              <a:rPr lang="is-IS" sz="1800" dirty="0" smtClean="0"/>
              <a:t>ii. La concentración de A con B no les genera poder sustancial pero ahora se modifica la estructura del mercado para que el agente C y el agente D actúen coordinadamente y así estos dos últimos tendrán poder conjunto.</a:t>
            </a:r>
          </a:p>
        </p:txBody>
      </p:sp>
    </p:spTree>
    <p:extLst>
      <p:ext uri="{BB962C8B-B14F-4D97-AF65-F5344CB8AC3E}">
        <p14:creationId xmlns:p14="http://schemas.microsoft.com/office/powerpoint/2010/main" val="2751466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15</a:t>
            </a:fld>
            <a:endParaRPr kumimoji="0" lang="en-US" dirty="0"/>
          </a:p>
        </p:txBody>
      </p:sp>
      <p:sp>
        <p:nvSpPr>
          <p:cNvPr id="4" name="Marcador de contenido 3"/>
          <p:cNvSpPr>
            <a:spLocks noGrp="1"/>
          </p:cNvSpPr>
          <p:nvPr>
            <p:ph sz="quarter" idx="1"/>
          </p:nvPr>
        </p:nvSpPr>
        <p:spPr/>
        <p:txBody>
          <a:bodyPr>
            <a:normAutofit/>
          </a:bodyPr>
          <a:lstStyle/>
          <a:p>
            <a:r>
              <a:rPr lang="es-ES" sz="1800" b="1" dirty="0" smtClean="0"/>
              <a:t>Competencia efectiva</a:t>
            </a:r>
            <a:r>
              <a:rPr lang="es-ES" sz="1800" dirty="0" smtClean="0"/>
              <a:t>. Definición ¿?</a:t>
            </a:r>
          </a:p>
          <a:p>
            <a:endParaRPr lang="es-ES" sz="1800" dirty="0"/>
          </a:p>
          <a:p>
            <a:pPr marL="0" indent="0" algn="just">
              <a:buNone/>
            </a:pPr>
            <a:r>
              <a:rPr lang="es-ES" sz="1600" i="1" dirty="0"/>
              <a:t>Artículo 94. La Comisión iniciará de oficio o a solicitud del Ejecutivo Federal, por sí o por conducto de </a:t>
            </a:r>
            <a:r>
              <a:rPr lang="es-ES" sz="1600" i="1" dirty="0" smtClean="0"/>
              <a:t>la Secretaría</a:t>
            </a:r>
            <a:r>
              <a:rPr lang="es-ES" sz="1600" i="1" dirty="0"/>
              <a:t>, el procedimiento de investigación cuando existan elementos que hagan suponer que </a:t>
            </a:r>
            <a:r>
              <a:rPr lang="es-ES" sz="1600" b="1" i="1" u="sng" dirty="0"/>
              <a:t>no </a:t>
            </a:r>
            <a:r>
              <a:rPr lang="es-ES" sz="1600" b="1" i="1" u="sng" dirty="0" smtClean="0"/>
              <a:t>existen condiciones </a:t>
            </a:r>
            <a:r>
              <a:rPr lang="es-ES" sz="1600" b="1" i="1" u="sng" dirty="0"/>
              <a:t>de competencia efectiva en un mercado </a:t>
            </a:r>
            <a:r>
              <a:rPr lang="es-ES" sz="1600" i="1" dirty="0"/>
              <a:t>y con el fin de determinar la existencia de barreras a </a:t>
            </a:r>
            <a:r>
              <a:rPr lang="es-ES" sz="1600" i="1" dirty="0" smtClean="0"/>
              <a:t>la competencia </a:t>
            </a:r>
            <a:r>
              <a:rPr lang="es-ES" sz="1600" i="1" dirty="0"/>
              <a:t>y libre concurrencia o insumos esenciales que puedan generar efectos anticompetitivos, mismo que </a:t>
            </a:r>
            <a:r>
              <a:rPr lang="es-ES" sz="1600" i="1" dirty="0" smtClean="0"/>
              <a:t>se realizará </a:t>
            </a:r>
            <a:r>
              <a:rPr lang="es-ES" sz="1600" i="1" dirty="0"/>
              <a:t>conforme a lo siguiente</a:t>
            </a:r>
            <a:r>
              <a:rPr lang="es-ES" sz="1600" i="1" dirty="0" smtClean="0"/>
              <a:t>: </a:t>
            </a:r>
            <a:r>
              <a:rPr lang="is-IS" sz="1600" i="1" dirty="0" smtClean="0"/>
              <a:t>…</a:t>
            </a:r>
          </a:p>
          <a:p>
            <a:pPr marL="0" indent="0" algn="just">
              <a:buNone/>
            </a:pPr>
            <a:endParaRPr lang="is-IS" sz="1600" i="1" dirty="0"/>
          </a:p>
          <a:p>
            <a:pPr marL="0" indent="0" algn="just">
              <a:buNone/>
            </a:pPr>
            <a:r>
              <a:rPr lang="es-ES" sz="1600" i="1" dirty="0"/>
              <a:t>Artículo 96. Cuando las disposiciones legales o reglamentarias prevengan expresamente que deba </a:t>
            </a:r>
            <a:r>
              <a:rPr lang="es-ES" sz="1600" b="1" i="1" u="sng" dirty="0"/>
              <a:t>resolverse </a:t>
            </a:r>
            <a:r>
              <a:rPr lang="es-ES" sz="1600" b="1" i="1" u="sng" dirty="0" smtClean="0"/>
              <a:t>u opinar </a:t>
            </a:r>
            <a:r>
              <a:rPr lang="es-ES" sz="1600" b="1" i="1" u="sng" dirty="0"/>
              <a:t>sobre cuestiones de competencia efectiva</a:t>
            </a:r>
            <a:r>
              <a:rPr lang="es-ES" sz="1600" i="1" dirty="0"/>
              <a:t>,</a:t>
            </a:r>
            <a:r>
              <a:rPr lang="es-ES" sz="1600" i="1" u="sng" dirty="0"/>
              <a:t> existencia de poder sustancial en el mercado relevante u </a:t>
            </a:r>
            <a:r>
              <a:rPr lang="es-ES" sz="1600" i="1" u="sng" dirty="0" smtClean="0"/>
              <a:t>otros términos </a:t>
            </a:r>
            <a:r>
              <a:rPr lang="es-ES" sz="1600" i="1" u="sng" dirty="0"/>
              <a:t>análogos</a:t>
            </a:r>
            <a:r>
              <a:rPr lang="es-ES" sz="1600" i="1" dirty="0"/>
              <a:t>, o cuando así lo determine el Ejecutivo Federal mediante acuerdos o decretos, la Comisión </a:t>
            </a:r>
            <a:r>
              <a:rPr lang="es-ES" sz="1600" i="1" dirty="0" smtClean="0"/>
              <a:t>emitirá de </a:t>
            </a:r>
            <a:r>
              <a:rPr lang="es-ES" sz="1600" i="1" dirty="0"/>
              <a:t>oficio, a solicitud del Ejecutivo Federal, por sí o por conducto de la Secretaría, a solicitud de la </a:t>
            </a:r>
            <a:r>
              <a:rPr lang="es-ES" sz="1600" i="1" dirty="0" smtClean="0"/>
              <a:t>dependencia coordinadora </a:t>
            </a:r>
            <a:r>
              <a:rPr lang="es-ES" sz="1600" i="1" dirty="0"/>
              <a:t>del sector correspondiente o a petición de parte afectada la resolución </a:t>
            </a:r>
            <a:r>
              <a:rPr lang="es-ES" sz="1600" i="1" dirty="0" smtClean="0"/>
              <a:t>u opinión </a:t>
            </a:r>
            <a:r>
              <a:rPr lang="es-ES" sz="1600" i="1" dirty="0"/>
              <a:t>que corresponda, </a:t>
            </a:r>
            <a:r>
              <a:rPr lang="es-ES" sz="1600" i="1" dirty="0" smtClean="0"/>
              <a:t>para lo </a:t>
            </a:r>
            <a:r>
              <a:rPr lang="es-ES" sz="1600" i="1" dirty="0"/>
              <a:t>cual se estará al siguiente procedimiento</a:t>
            </a:r>
            <a:r>
              <a:rPr lang="es-ES" sz="1600" i="1" dirty="0" smtClean="0"/>
              <a:t>:</a:t>
            </a:r>
            <a:r>
              <a:rPr lang="is-IS" sz="1600" i="1" dirty="0" smtClean="0"/>
              <a:t>…</a:t>
            </a:r>
            <a:endParaRPr lang="es-ES" sz="1600" i="1" dirty="0"/>
          </a:p>
        </p:txBody>
      </p:sp>
    </p:spTree>
    <p:extLst>
      <p:ext uri="{BB962C8B-B14F-4D97-AF65-F5344CB8AC3E}">
        <p14:creationId xmlns:p14="http://schemas.microsoft.com/office/powerpoint/2010/main" val="3149069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16</a:t>
            </a:fld>
            <a:endParaRPr kumimoji="0" lang="en-US" dirty="0"/>
          </a:p>
        </p:txBody>
      </p:sp>
      <p:sp>
        <p:nvSpPr>
          <p:cNvPr id="4" name="Marcador de contenido 3"/>
          <p:cNvSpPr>
            <a:spLocks noGrp="1"/>
          </p:cNvSpPr>
          <p:nvPr>
            <p:ph sz="quarter" idx="1"/>
          </p:nvPr>
        </p:nvSpPr>
        <p:spPr/>
        <p:txBody>
          <a:bodyPr>
            <a:normAutofit lnSpcReduction="10000"/>
          </a:bodyPr>
          <a:lstStyle/>
          <a:p>
            <a:pPr marL="0" indent="0">
              <a:buNone/>
            </a:pPr>
            <a:r>
              <a:rPr lang="es-ES" sz="1800" dirty="0" smtClean="0"/>
              <a:t>Competencia efectiva. Definición ¿?</a:t>
            </a:r>
          </a:p>
          <a:p>
            <a:pPr marL="0" indent="0">
              <a:buNone/>
            </a:pPr>
            <a:endParaRPr lang="es-ES" sz="1800" dirty="0"/>
          </a:p>
          <a:p>
            <a:pPr marL="0" indent="0">
              <a:buNone/>
            </a:pPr>
            <a:r>
              <a:rPr lang="es-ES" sz="1800" dirty="0" smtClean="0"/>
              <a:t>Conceptos relacionados con Competencia Efectiva:</a:t>
            </a:r>
          </a:p>
          <a:p>
            <a:pPr marL="0" indent="0">
              <a:buNone/>
            </a:pPr>
            <a:r>
              <a:rPr lang="es-ES" sz="1800" dirty="0" smtClean="0"/>
              <a:t>	*Poder sustancial Individual/Conjunto</a:t>
            </a:r>
          </a:p>
          <a:p>
            <a:pPr marL="0" indent="0">
              <a:buNone/>
            </a:pPr>
            <a:endParaRPr lang="es-ES" sz="1800" dirty="0"/>
          </a:p>
          <a:p>
            <a:pPr marL="0" indent="0">
              <a:buNone/>
            </a:pPr>
            <a:r>
              <a:rPr lang="es-ES" sz="1800" dirty="0" smtClean="0"/>
              <a:t>	*Preponderancia (Ley Federal de Telecomunicaciones y Radiodifusión, 	LFTR, Art. 262)).</a:t>
            </a:r>
          </a:p>
          <a:p>
            <a:pPr marL="0" indent="0">
              <a:buNone/>
            </a:pPr>
            <a:endParaRPr lang="es-ES" sz="1800" dirty="0"/>
          </a:p>
          <a:p>
            <a:pPr marL="0" indent="0">
              <a:buNone/>
            </a:pPr>
            <a:r>
              <a:rPr lang="es-ES" sz="1800" u="sng" dirty="0" smtClean="0"/>
              <a:t>PS vs Preponderancia</a:t>
            </a:r>
            <a:r>
              <a:rPr lang="es-ES" sz="1800" dirty="0" smtClean="0"/>
              <a:t>.</a:t>
            </a:r>
          </a:p>
          <a:p>
            <a:pPr marL="0" indent="0">
              <a:buNone/>
            </a:pPr>
            <a:endParaRPr lang="es-ES" sz="1800" dirty="0"/>
          </a:p>
          <a:p>
            <a:pPr marL="0" indent="0">
              <a:buNone/>
            </a:pPr>
            <a:r>
              <a:rPr lang="es-ES" sz="1800" dirty="0" smtClean="0"/>
              <a:t>PS sobre un mercado relevante (definición estrecha de producto-servicio, delimitación de dimensión geográfica según el caso), puede ser individual o conjunto;</a:t>
            </a:r>
          </a:p>
          <a:p>
            <a:pPr marL="0" indent="0">
              <a:buNone/>
            </a:pPr>
            <a:r>
              <a:rPr lang="es-ES" sz="1800" dirty="0" smtClean="0"/>
              <a:t>Preponderancia: a nivel sectorial nacional (i.e., conjunto de productos-servicios), es individual.</a:t>
            </a:r>
          </a:p>
          <a:p>
            <a:endParaRPr lang="es-ES" sz="1800" dirty="0"/>
          </a:p>
        </p:txBody>
      </p:sp>
    </p:spTree>
    <p:extLst>
      <p:ext uri="{BB962C8B-B14F-4D97-AF65-F5344CB8AC3E}">
        <p14:creationId xmlns:p14="http://schemas.microsoft.com/office/powerpoint/2010/main" val="3738871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17</a:t>
            </a:fld>
            <a:endParaRPr kumimoji="0" lang="en-US" dirty="0"/>
          </a:p>
        </p:txBody>
      </p:sp>
      <p:sp>
        <p:nvSpPr>
          <p:cNvPr id="4" name="Marcador de contenido 3"/>
          <p:cNvSpPr>
            <a:spLocks noGrp="1"/>
          </p:cNvSpPr>
          <p:nvPr>
            <p:ph sz="quarter" idx="1"/>
          </p:nvPr>
        </p:nvSpPr>
        <p:spPr/>
        <p:txBody>
          <a:bodyPr>
            <a:normAutofit fontScale="92500" lnSpcReduction="20000"/>
          </a:bodyPr>
          <a:lstStyle/>
          <a:p>
            <a:pPr marL="0" indent="0">
              <a:buNone/>
            </a:pPr>
            <a:r>
              <a:rPr lang="es-ES" sz="1800" dirty="0" smtClean="0"/>
              <a:t>Competencia efectiva. Definición ¿?</a:t>
            </a:r>
          </a:p>
          <a:p>
            <a:pPr marL="0" indent="0">
              <a:buNone/>
            </a:pPr>
            <a:endParaRPr lang="es-ES" sz="1800" dirty="0" smtClean="0"/>
          </a:p>
          <a:p>
            <a:pPr marL="0" indent="0">
              <a:buNone/>
            </a:pPr>
            <a:r>
              <a:rPr lang="es-ES" sz="1800" dirty="0" smtClean="0"/>
              <a:t>LFCE:</a:t>
            </a:r>
            <a:endParaRPr lang="es-ES" sz="1800" dirty="0"/>
          </a:p>
          <a:p>
            <a:pPr marL="0" indent="0">
              <a:buNone/>
            </a:pPr>
            <a:r>
              <a:rPr lang="es-ES" sz="1800" dirty="0" smtClean="0"/>
              <a:t>*En un mercado relevante se acredita a un agente individual con poder sobre el mercado;</a:t>
            </a:r>
          </a:p>
          <a:p>
            <a:pPr marL="0" indent="0">
              <a:buNone/>
            </a:pPr>
            <a:r>
              <a:rPr lang="es-ES" sz="1800" dirty="0" smtClean="0"/>
              <a:t>*En un mercado relevante se acreditan dos o más agentes individuales (independientes entre sí) con poder conjunto sobre el mercado.</a:t>
            </a:r>
          </a:p>
          <a:p>
            <a:pPr marL="0" indent="0">
              <a:buNone/>
            </a:pPr>
            <a:endParaRPr lang="es-ES" sz="1800" dirty="0" smtClean="0"/>
          </a:p>
          <a:p>
            <a:pPr marL="0" indent="0">
              <a:buNone/>
            </a:pPr>
            <a:r>
              <a:rPr lang="es-ES" sz="1800" dirty="0" smtClean="0"/>
              <a:t>Se puede señalar entonces que en dicho mercado no hay condiciones de competencia efectiva o no hay competencia efectiva.</a:t>
            </a:r>
          </a:p>
          <a:p>
            <a:pPr marL="0" indent="0">
              <a:buNone/>
            </a:pPr>
            <a:endParaRPr lang="es-ES" sz="1800" dirty="0"/>
          </a:p>
          <a:p>
            <a:pPr marL="0" indent="0">
              <a:buNone/>
            </a:pPr>
            <a:endParaRPr lang="es-ES" sz="1800" dirty="0"/>
          </a:p>
          <a:p>
            <a:pPr marL="0" indent="0">
              <a:buNone/>
            </a:pPr>
            <a:r>
              <a:rPr lang="es-ES" sz="1800" dirty="0" smtClean="0"/>
              <a:t>*LFTR: ¿?</a:t>
            </a:r>
          </a:p>
          <a:p>
            <a:pPr marL="0" indent="0">
              <a:buNone/>
            </a:pPr>
            <a:r>
              <a:rPr lang="es-ES" sz="1800" dirty="0" smtClean="0"/>
              <a:t>En </a:t>
            </a:r>
            <a:r>
              <a:rPr lang="es-ES" sz="1800" u="sng" dirty="0" smtClean="0"/>
              <a:t>un sector </a:t>
            </a:r>
            <a:r>
              <a:rPr lang="es-ES" sz="1800" dirty="0" smtClean="0"/>
              <a:t>(de telecomunicaciones o radiodifusión) se acredita un agente preponderante y se sujeta a medidas regulatorias.</a:t>
            </a:r>
          </a:p>
          <a:p>
            <a:pPr marL="0" indent="0">
              <a:buNone/>
            </a:pPr>
            <a:r>
              <a:rPr lang="es-ES" sz="1800" dirty="0" smtClean="0"/>
              <a:t>En un mercado relevante (perteneciente a dichos sectores) se acredita un agente con poder sustancial con la finalidad de sujetarlo a medidas reguladoras.</a:t>
            </a:r>
          </a:p>
          <a:p>
            <a:pPr marL="0" indent="0">
              <a:buNone/>
            </a:pPr>
            <a:endParaRPr lang="es-ES" sz="1800" dirty="0"/>
          </a:p>
        </p:txBody>
      </p:sp>
    </p:spTree>
    <p:extLst>
      <p:ext uri="{BB962C8B-B14F-4D97-AF65-F5344CB8AC3E}">
        <p14:creationId xmlns:p14="http://schemas.microsoft.com/office/powerpoint/2010/main" val="3927548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1. Declaratorias de competencia</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18</a:t>
            </a:fld>
            <a:endParaRPr kumimoji="0" lang="en-US" dirty="0"/>
          </a:p>
        </p:txBody>
      </p:sp>
      <p:sp>
        <p:nvSpPr>
          <p:cNvPr id="4" name="Marcador de contenido 3"/>
          <p:cNvSpPr>
            <a:spLocks noGrp="1"/>
          </p:cNvSpPr>
          <p:nvPr>
            <p:ph sz="quarter" idx="1"/>
          </p:nvPr>
        </p:nvSpPr>
        <p:spPr/>
        <p:txBody>
          <a:bodyPr>
            <a:normAutofit fontScale="92500" lnSpcReduction="10000"/>
          </a:bodyPr>
          <a:lstStyle/>
          <a:p>
            <a:pPr marL="0" indent="0">
              <a:buNone/>
            </a:pPr>
            <a:r>
              <a:rPr lang="es-ES" sz="1800" dirty="0" smtClean="0"/>
              <a:t>¿Qué en una  Declaratoria de Competencia (“DC”)?</a:t>
            </a:r>
          </a:p>
          <a:p>
            <a:pPr marL="0" indent="0">
              <a:buNone/>
            </a:pPr>
            <a:endParaRPr lang="es-ES" sz="1800" dirty="0"/>
          </a:p>
          <a:p>
            <a:pPr marL="0" indent="0" algn="just">
              <a:buNone/>
            </a:pPr>
            <a:r>
              <a:rPr lang="es-ES" sz="1800" dirty="0" smtClean="0"/>
              <a:t>Es una resolución del Pleno en el que se Declara que:</a:t>
            </a:r>
          </a:p>
          <a:p>
            <a:pPr marL="0" indent="0" algn="just">
              <a:buNone/>
            </a:pPr>
            <a:endParaRPr lang="es-ES" sz="1800" dirty="0" smtClean="0"/>
          </a:p>
          <a:p>
            <a:pPr marL="0" indent="0" algn="just">
              <a:buNone/>
            </a:pPr>
            <a:r>
              <a:rPr lang="es-ES" sz="1800" dirty="0" smtClean="0"/>
              <a:t>	 * Un agente económico tiene Poder Sustancial sobre un mercado relevante; o</a:t>
            </a:r>
          </a:p>
          <a:p>
            <a:pPr marL="0" indent="0" algn="just">
              <a:buNone/>
            </a:pPr>
            <a:r>
              <a:rPr lang="es-ES" sz="1800" dirty="0"/>
              <a:t>	</a:t>
            </a:r>
            <a:r>
              <a:rPr lang="es-ES" sz="1800" dirty="0" smtClean="0"/>
              <a:t>*Un conjunto de agentes económicos –independientes entre sí- tienen 	 	 	Poder Sustancial sobre un mercado relevante.</a:t>
            </a:r>
          </a:p>
          <a:p>
            <a:pPr marL="0" indent="0" algn="just">
              <a:buNone/>
            </a:pPr>
            <a:r>
              <a:rPr lang="es-ES" sz="1800" dirty="0"/>
              <a:t>	</a:t>
            </a:r>
            <a:r>
              <a:rPr lang="es-ES" sz="1800" dirty="0" smtClean="0"/>
              <a:t>*Sí/No prevalece competencia efectiva</a:t>
            </a:r>
          </a:p>
          <a:p>
            <a:pPr marL="0" indent="0" algn="just">
              <a:buNone/>
            </a:pPr>
            <a:endParaRPr lang="es-ES" sz="1800" dirty="0"/>
          </a:p>
          <a:p>
            <a:pPr marL="0" indent="0" algn="just">
              <a:buNone/>
            </a:pPr>
            <a:r>
              <a:rPr lang="es-ES" sz="1800" dirty="0" smtClean="0"/>
              <a:t>Obsérvese entonces que:</a:t>
            </a:r>
          </a:p>
          <a:p>
            <a:pPr marL="0" indent="0" algn="just">
              <a:buNone/>
            </a:pPr>
            <a:r>
              <a:rPr lang="es-ES" sz="1800" dirty="0" smtClean="0"/>
              <a:t>	Se necesita delimitar el mercado relevante –Ref. LFCE, art. 58;</a:t>
            </a:r>
          </a:p>
          <a:p>
            <a:pPr marL="0" indent="0" algn="just">
              <a:buNone/>
            </a:pPr>
            <a:r>
              <a:rPr lang="es-ES" sz="1800" dirty="0" smtClean="0"/>
              <a:t>	Identificar la existencia de un agente económico (o conjunto de agentes 	económicos) con poder sustancial –Ref. LFCE, art. 59.</a:t>
            </a:r>
          </a:p>
          <a:p>
            <a:pPr marL="0" indent="0" algn="just">
              <a:buNone/>
            </a:pPr>
            <a:endParaRPr lang="es-ES" sz="1800" dirty="0"/>
          </a:p>
          <a:p>
            <a:pPr marL="0" indent="0" algn="just">
              <a:buNone/>
            </a:pPr>
            <a:r>
              <a:rPr lang="es-ES" sz="1800" dirty="0" smtClean="0"/>
              <a:t>También es una resolución del Pleno en que se Declara la existencia de Barreras a la Competencia y/o Insumos Esenciales (implica falta de competencia efectiva).</a:t>
            </a:r>
          </a:p>
          <a:p>
            <a:pPr marL="0" indent="0" algn="just">
              <a:buNone/>
            </a:pPr>
            <a:endParaRPr lang="es-ES" sz="1800" dirty="0"/>
          </a:p>
        </p:txBody>
      </p:sp>
    </p:spTree>
    <p:extLst>
      <p:ext uri="{BB962C8B-B14F-4D97-AF65-F5344CB8AC3E}">
        <p14:creationId xmlns:p14="http://schemas.microsoft.com/office/powerpoint/2010/main" val="3644294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1. </a:t>
            </a:r>
            <a:r>
              <a:rPr lang="is-IS" sz="2000" dirty="0" smtClean="0"/>
              <a:t>…</a:t>
            </a:r>
            <a:br>
              <a:rPr lang="is-IS" sz="2000" dirty="0" smtClean="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19</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dirty="0"/>
              <a:t>¿Cuál es el objetivo de tal Declaración?</a:t>
            </a:r>
          </a:p>
          <a:p>
            <a:pPr marL="0" indent="0">
              <a:buNone/>
            </a:pPr>
            <a:endParaRPr lang="es-ES" sz="1800" dirty="0"/>
          </a:p>
          <a:p>
            <a:pPr marL="0" indent="0" algn="just">
              <a:buNone/>
            </a:pPr>
            <a:r>
              <a:rPr lang="es-ES" sz="1800" dirty="0" smtClean="0"/>
              <a:t>	Que </a:t>
            </a:r>
            <a:r>
              <a:rPr lang="es-ES" sz="1800" dirty="0"/>
              <a:t>la autoridad reguladora de la actividad establezca medidas </a:t>
            </a:r>
            <a:r>
              <a:rPr lang="es-ES" sz="1800" dirty="0" smtClean="0"/>
              <a:t>obligatorias respecto a las prácticas comerciales del </a:t>
            </a:r>
            <a:r>
              <a:rPr lang="es-ES" sz="1800" dirty="0"/>
              <a:t>agente así declarado para generar un </a:t>
            </a:r>
            <a:r>
              <a:rPr lang="es-ES" sz="1800" dirty="0" smtClean="0"/>
              <a:t>entorno de competencia </a:t>
            </a:r>
            <a:r>
              <a:rPr lang="es-ES" sz="1800" dirty="0"/>
              <a:t>“que se parezca” al que que prevalecería en condiciones de competencia efectiva</a:t>
            </a:r>
            <a:r>
              <a:rPr lang="es-ES" sz="1800" dirty="0" smtClean="0"/>
              <a:t>.</a:t>
            </a:r>
          </a:p>
          <a:p>
            <a:pPr marL="0" indent="0" algn="just">
              <a:buNone/>
            </a:pPr>
            <a:endParaRPr lang="es-ES" sz="1800" dirty="0"/>
          </a:p>
          <a:p>
            <a:pPr marL="0" indent="0" algn="just">
              <a:buNone/>
            </a:pPr>
            <a:r>
              <a:rPr lang="es-ES" sz="1800" dirty="0" smtClean="0"/>
              <a:t>	Se pretende que con tales medidas se acoten las posibilidades de que el agente económico con poder sustancial ejerza éste para realizar prácticas anticompetitivas en el mercado relevante y/o mercado relacionado.</a:t>
            </a:r>
            <a:endParaRPr lang="es-ES" sz="1300" dirty="0"/>
          </a:p>
          <a:p>
            <a:endParaRPr lang="es-ES" sz="1800" dirty="0"/>
          </a:p>
          <a:p>
            <a:endParaRPr lang="es-ES" sz="1800" dirty="0"/>
          </a:p>
        </p:txBody>
      </p:sp>
    </p:spTree>
    <p:extLst>
      <p:ext uri="{BB962C8B-B14F-4D97-AF65-F5344CB8AC3E}">
        <p14:creationId xmlns:p14="http://schemas.microsoft.com/office/powerpoint/2010/main" val="22642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1800" dirty="0"/>
              <a:t>CONTENIDO</a:t>
            </a:r>
            <a:br>
              <a:rPr lang="es-ES" sz="1800" dirty="0"/>
            </a:br>
            <a:endParaRPr lang="es-ES" sz="18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a:t>
            </a:fld>
            <a:endParaRPr kumimoji="0" lang="en-US" dirty="0"/>
          </a:p>
        </p:txBody>
      </p:sp>
      <p:sp>
        <p:nvSpPr>
          <p:cNvPr id="4" name="Marcador de contenido 3"/>
          <p:cNvSpPr>
            <a:spLocks noGrp="1"/>
          </p:cNvSpPr>
          <p:nvPr>
            <p:ph sz="quarter" idx="1"/>
          </p:nvPr>
        </p:nvSpPr>
        <p:spPr/>
        <p:txBody>
          <a:bodyPr>
            <a:normAutofit fontScale="92500" lnSpcReduction="10000"/>
          </a:bodyPr>
          <a:lstStyle/>
          <a:p>
            <a:r>
              <a:rPr lang="es-ES" sz="1600" dirty="0" smtClean="0"/>
              <a:t>A manera de introducción. </a:t>
            </a:r>
          </a:p>
          <a:p>
            <a:endParaRPr lang="es-ES" sz="1600" dirty="0" smtClean="0"/>
          </a:p>
          <a:p>
            <a:r>
              <a:rPr lang="es-ES" sz="1600" dirty="0" smtClean="0"/>
              <a:t>1. Declaratorias de competencia</a:t>
            </a:r>
          </a:p>
          <a:p>
            <a:endParaRPr lang="es-ES" sz="1600" dirty="0" smtClean="0"/>
          </a:p>
          <a:p>
            <a:r>
              <a:rPr lang="es-ES" sz="1600" dirty="0" smtClean="0"/>
              <a:t>2. Procedimiento de investigaciones de mercado</a:t>
            </a:r>
          </a:p>
          <a:p>
            <a:pPr marL="548640" lvl="2" indent="0">
              <a:buNone/>
            </a:pPr>
            <a:r>
              <a:rPr lang="es-ES" sz="1200" b="1" dirty="0"/>
              <a:t>a</a:t>
            </a:r>
            <a:r>
              <a:rPr lang="es-ES" sz="1200" b="1" dirty="0" smtClean="0"/>
              <a:t>. Elementos</a:t>
            </a:r>
          </a:p>
          <a:p>
            <a:pPr lvl="2">
              <a:buFont typeface="Wingdings" charset="2"/>
              <a:buChar char="u"/>
            </a:pPr>
            <a:r>
              <a:rPr lang="es-ES" sz="1100" dirty="0" smtClean="0"/>
              <a:t>i. Barreras a la Competencia</a:t>
            </a:r>
          </a:p>
          <a:p>
            <a:pPr lvl="2">
              <a:buFont typeface="Wingdings" charset="2"/>
              <a:buChar char="u"/>
            </a:pPr>
            <a:r>
              <a:rPr lang="es-ES" sz="1100" dirty="0"/>
              <a:t>i</a:t>
            </a:r>
            <a:r>
              <a:rPr lang="es-ES" sz="1100" dirty="0" smtClean="0"/>
              <a:t>i. Insumo Esencia</a:t>
            </a:r>
            <a:r>
              <a:rPr lang="es-ES" sz="1000" dirty="0" smtClean="0"/>
              <a:t>l</a:t>
            </a:r>
          </a:p>
          <a:p>
            <a:pPr marL="274320" lvl="1" indent="0">
              <a:buNone/>
            </a:pPr>
            <a:r>
              <a:rPr lang="es-ES" sz="1200" b="1" dirty="0"/>
              <a:t> </a:t>
            </a:r>
            <a:r>
              <a:rPr lang="es-ES" sz="1200" b="1" dirty="0" smtClean="0"/>
              <a:t>    </a:t>
            </a:r>
            <a:r>
              <a:rPr lang="es-ES" sz="1200" b="1" dirty="0" smtClean="0">
                <a:solidFill>
                  <a:srgbClr val="000000"/>
                </a:solidFill>
              </a:rPr>
              <a:t> </a:t>
            </a:r>
          </a:p>
          <a:p>
            <a:pPr marL="274320" lvl="1" indent="0">
              <a:buNone/>
            </a:pPr>
            <a:r>
              <a:rPr lang="es-ES" sz="1200" b="1" dirty="0" smtClean="0">
                <a:solidFill>
                  <a:srgbClr val="000000"/>
                </a:solidFill>
              </a:rPr>
              <a:t>       b. Procedimiento</a:t>
            </a:r>
          </a:p>
          <a:p>
            <a:pPr lvl="2">
              <a:buFont typeface="Wingdings" charset="2"/>
              <a:buChar char="u"/>
            </a:pPr>
            <a:r>
              <a:rPr lang="es-ES" sz="1100" dirty="0" smtClean="0"/>
              <a:t>i. Medidas correctivas</a:t>
            </a:r>
          </a:p>
          <a:p>
            <a:pPr lvl="2">
              <a:buFont typeface="Wingdings" charset="2"/>
              <a:buChar char="u"/>
            </a:pPr>
            <a:r>
              <a:rPr lang="es-ES" sz="1100" dirty="0"/>
              <a:t>i</a:t>
            </a:r>
            <a:r>
              <a:rPr lang="es-ES" sz="1100" dirty="0" smtClean="0"/>
              <a:t>i. Compromisos</a:t>
            </a:r>
          </a:p>
          <a:p>
            <a:pPr lvl="2">
              <a:buFont typeface="Wingdings" charset="2"/>
              <a:buChar char="u"/>
            </a:pPr>
            <a:r>
              <a:rPr lang="es-ES" sz="1100" dirty="0"/>
              <a:t>i</a:t>
            </a:r>
            <a:r>
              <a:rPr lang="es-ES" sz="1100" dirty="0" smtClean="0"/>
              <a:t>ii. Resolución</a:t>
            </a:r>
          </a:p>
          <a:p>
            <a:endParaRPr lang="es-ES" sz="1100" dirty="0" smtClean="0"/>
          </a:p>
          <a:p>
            <a:r>
              <a:rPr lang="es-ES" sz="1600" dirty="0" smtClean="0"/>
              <a:t>3. Experiencia internacional</a:t>
            </a:r>
          </a:p>
          <a:p>
            <a:endParaRPr lang="es-ES" sz="1600" dirty="0" smtClean="0"/>
          </a:p>
          <a:p>
            <a:r>
              <a:rPr lang="es-ES" sz="1600" dirty="0" smtClean="0"/>
              <a:t>4. Competencia en industrias selectas</a:t>
            </a:r>
          </a:p>
          <a:p>
            <a:pPr marL="548640" lvl="2" indent="0">
              <a:buNone/>
            </a:pPr>
            <a:r>
              <a:rPr lang="es-ES" sz="1200" b="1" i="1" u="sng" dirty="0">
                <a:solidFill>
                  <a:srgbClr val="000000"/>
                </a:solidFill>
              </a:rPr>
              <a:t>a</a:t>
            </a:r>
            <a:r>
              <a:rPr lang="es-ES" sz="1200" b="1" i="1" u="sng" dirty="0" smtClean="0">
                <a:solidFill>
                  <a:srgbClr val="000000"/>
                </a:solidFill>
              </a:rPr>
              <a:t>. Transporte</a:t>
            </a:r>
          </a:p>
          <a:p>
            <a:pPr marL="548640" lvl="2" indent="0">
              <a:buNone/>
            </a:pPr>
            <a:r>
              <a:rPr lang="es-ES" sz="1200" b="1" dirty="0">
                <a:solidFill>
                  <a:srgbClr val="000000"/>
                </a:solidFill>
              </a:rPr>
              <a:t>b</a:t>
            </a:r>
            <a:r>
              <a:rPr lang="es-ES" sz="1200" b="1" dirty="0" smtClean="0">
                <a:solidFill>
                  <a:srgbClr val="000000"/>
                </a:solidFill>
              </a:rPr>
              <a:t>. Financiera</a:t>
            </a:r>
          </a:p>
          <a:p>
            <a:pPr marL="548640" lvl="2" indent="0">
              <a:buNone/>
            </a:pPr>
            <a:r>
              <a:rPr lang="es-ES" sz="1200" b="1" dirty="0">
                <a:solidFill>
                  <a:srgbClr val="000000"/>
                </a:solidFill>
              </a:rPr>
              <a:t>c</a:t>
            </a:r>
            <a:r>
              <a:rPr lang="es-ES" sz="1200" b="1" dirty="0" smtClean="0">
                <a:solidFill>
                  <a:srgbClr val="000000"/>
                </a:solidFill>
              </a:rPr>
              <a:t>. Telecomunicaciones</a:t>
            </a:r>
          </a:p>
          <a:p>
            <a:pPr marL="548640" lvl="2" indent="0">
              <a:buNone/>
            </a:pPr>
            <a:r>
              <a:rPr lang="es-ES" sz="1200" b="1" dirty="0">
                <a:solidFill>
                  <a:srgbClr val="000000"/>
                </a:solidFill>
              </a:rPr>
              <a:t>d</a:t>
            </a:r>
            <a:r>
              <a:rPr lang="es-ES" sz="1200" b="1" dirty="0" smtClean="0">
                <a:solidFill>
                  <a:srgbClr val="000000"/>
                </a:solidFill>
              </a:rPr>
              <a:t>. Energía</a:t>
            </a:r>
          </a:p>
          <a:p>
            <a:pPr lvl="1"/>
            <a:endParaRPr lang="es-ES" sz="1100" dirty="0"/>
          </a:p>
          <a:p>
            <a:endParaRPr lang="es-ES" sz="1600" dirty="0" smtClean="0"/>
          </a:p>
        </p:txBody>
      </p:sp>
    </p:spTree>
    <p:extLst>
      <p:ext uri="{BB962C8B-B14F-4D97-AF65-F5344CB8AC3E}">
        <p14:creationId xmlns:p14="http://schemas.microsoft.com/office/powerpoint/2010/main" val="12572541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Procedimiento de investigaciones de mercado</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20</a:t>
            </a:fld>
            <a:endParaRPr kumimoji="0" lang="en-US" dirty="0"/>
          </a:p>
        </p:txBody>
      </p:sp>
      <p:sp>
        <p:nvSpPr>
          <p:cNvPr id="4" name="Marcador de contenido 3"/>
          <p:cNvSpPr>
            <a:spLocks noGrp="1"/>
          </p:cNvSpPr>
          <p:nvPr>
            <p:ph sz="quarter" idx="1"/>
          </p:nvPr>
        </p:nvSpPr>
        <p:spPr/>
        <p:txBody>
          <a:bodyPr>
            <a:normAutofit fontScale="92500"/>
          </a:bodyPr>
          <a:lstStyle/>
          <a:p>
            <a:pPr marL="0" indent="0" algn="just">
              <a:buNone/>
            </a:pPr>
            <a:r>
              <a:rPr lang="es-ES" sz="1800" i="1" dirty="0" smtClean="0"/>
              <a:t>LFCE:</a:t>
            </a:r>
          </a:p>
          <a:p>
            <a:pPr marL="0" indent="0" algn="just">
              <a:buNone/>
            </a:pPr>
            <a:r>
              <a:rPr lang="es-ES" sz="1800" i="1" dirty="0" smtClean="0"/>
              <a:t>Artículo </a:t>
            </a:r>
            <a:r>
              <a:rPr lang="es-ES" sz="1800" i="1" dirty="0"/>
              <a:t>94. La Comisión iniciará de oficio o a solicitud del Ejecutivo Federal, por sí o por conducto de la Secretaría, el procedimiento de investigación cuando existan elementos que hagan suponer que </a:t>
            </a:r>
            <a:r>
              <a:rPr lang="es-ES" sz="1800" b="1" i="1" u="sng" dirty="0"/>
              <a:t>no existen condiciones de competencia efectiva en un mercado </a:t>
            </a:r>
            <a:r>
              <a:rPr lang="es-ES" sz="1800" i="1" dirty="0"/>
              <a:t>y con el fin de determinar la existencia de </a:t>
            </a:r>
            <a:r>
              <a:rPr lang="es-ES" sz="1800" i="1" u="sng" dirty="0"/>
              <a:t>barreras a la competencia y libre concurrencia </a:t>
            </a:r>
            <a:r>
              <a:rPr lang="es-ES" sz="1800" b="1" i="1" u="sng" dirty="0"/>
              <a:t>o</a:t>
            </a:r>
            <a:r>
              <a:rPr lang="es-ES" sz="1800" i="1" u="sng" dirty="0"/>
              <a:t> insumos esenciales que puedan generar efectos anticompetitivos</a:t>
            </a:r>
            <a:r>
              <a:rPr lang="es-ES" sz="1800" i="1" dirty="0"/>
              <a:t>, mismo que se realizará conforme a lo siguiente: </a:t>
            </a:r>
            <a:r>
              <a:rPr lang="is-IS" sz="1800" i="1" dirty="0"/>
              <a:t>…</a:t>
            </a:r>
          </a:p>
          <a:p>
            <a:pPr marL="0" indent="0" algn="just">
              <a:buNone/>
            </a:pPr>
            <a:endParaRPr lang="is-IS" sz="1800" i="1" dirty="0"/>
          </a:p>
          <a:p>
            <a:pPr marL="0" indent="0" algn="just">
              <a:buNone/>
            </a:pPr>
            <a:r>
              <a:rPr lang="es-ES" sz="1800" i="1" dirty="0"/>
              <a:t>Artículo 96. Cuando las disposiciones legales o reglamentarias prevengan expresamente que deba </a:t>
            </a:r>
            <a:r>
              <a:rPr lang="es-ES" sz="1800" b="1" i="1" u="sng" dirty="0"/>
              <a:t>resolverse u opinar sobre cuestiones de competencia efectiva</a:t>
            </a:r>
            <a:r>
              <a:rPr lang="es-ES" sz="1800" i="1" dirty="0"/>
              <a:t>,</a:t>
            </a:r>
            <a:r>
              <a:rPr lang="es-ES" sz="1800" i="1" u="sng" dirty="0"/>
              <a:t> existencia de poder sustancial en el mercado relevante u otros términos análogos</a:t>
            </a:r>
            <a:r>
              <a:rPr lang="es-ES" sz="1800" i="1" dirty="0"/>
              <a:t>, o cuando así lo determine el Ejecutivo Federal mediante acuerdos o decretos, la Comisión emitirá de oficio, a solicitud del Ejecutivo Federal, por sí o por conducto de la Secretaría, a solicitud de la dependencia coordinadora del sector correspondiente o a petición de parte afectada la resolución u opinión que corresponda, para lo cual se estará al siguiente procedimiento:</a:t>
            </a:r>
            <a:endParaRPr lang="es-ES" sz="1800" dirty="0"/>
          </a:p>
        </p:txBody>
      </p:sp>
    </p:spTree>
    <p:extLst>
      <p:ext uri="{BB962C8B-B14F-4D97-AF65-F5344CB8AC3E}">
        <p14:creationId xmlns:p14="http://schemas.microsoft.com/office/powerpoint/2010/main" val="1383405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br>
              <a:rPr lang="is-IS" sz="2000" dirty="0" smtClean="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21</a:t>
            </a:fld>
            <a:endParaRPr kumimoji="0" lang="en-US" dirty="0"/>
          </a:p>
        </p:txBody>
      </p:sp>
      <p:sp>
        <p:nvSpPr>
          <p:cNvPr id="4" name="Marcador de contenido 3"/>
          <p:cNvSpPr>
            <a:spLocks noGrp="1"/>
          </p:cNvSpPr>
          <p:nvPr>
            <p:ph sz="quarter" idx="1"/>
          </p:nvPr>
        </p:nvSpPr>
        <p:spPr/>
        <p:txBody>
          <a:bodyPr>
            <a:normAutofit fontScale="92500" lnSpcReduction="10000"/>
          </a:bodyPr>
          <a:lstStyle/>
          <a:p>
            <a:pPr marL="0" indent="0" algn="just">
              <a:buNone/>
            </a:pPr>
            <a:r>
              <a:rPr lang="es-ES" sz="1800" i="1" dirty="0"/>
              <a:t>LFCE:</a:t>
            </a:r>
          </a:p>
          <a:p>
            <a:pPr marL="0" indent="0" algn="just">
              <a:buNone/>
            </a:pPr>
            <a:r>
              <a:rPr lang="es-ES" sz="1700" i="1" dirty="0"/>
              <a:t>Artículo 94. La Comisión iniciará de oficio o a solicitud del Ejecutivo Federal, por sí o por conducto de la Secretaría, el procedimiento de investigación cuando existan elementos que hagan suponer que </a:t>
            </a:r>
            <a:r>
              <a:rPr lang="es-ES" sz="1700" b="1" i="1" u="sng" dirty="0"/>
              <a:t>no existen condiciones de competencia efectiva en un mercado </a:t>
            </a:r>
            <a:r>
              <a:rPr lang="es-ES" sz="1700" i="1" dirty="0"/>
              <a:t>y con el fin de determinar la existencia de </a:t>
            </a:r>
            <a:r>
              <a:rPr lang="es-ES" sz="1700" i="1" u="sng" dirty="0">
                <a:solidFill>
                  <a:srgbClr val="FF0000"/>
                </a:solidFill>
              </a:rPr>
              <a:t>barreras a la competencia y libre concurrencia o insumos esenciales </a:t>
            </a:r>
            <a:r>
              <a:rPr lang="es-ES" sz="1700" i="1" u="sng" dirty="0">
                <a:solidFill>
                  <a:srgbClr val="3366FF"/>
                </a:solidFill>
              </a:rPr>
              <a:t>que puedan generar efectos anticompetitivos</a:t>
            </a:r>
            <a:r>
              <a:rPr lang="es-ES" sz="1700" i="1" dirty="0"/>
              <a:t>, mismo que se realizará conforme a lo </a:t>
            </a:r>
            <a:r>
              <a:rPr lang="es-ES" sz="1700" i="1" dirty="0" smtClean="0"/>
              <a:t>siguiente</a:t>
            </a:r>
            <a:r>
              <a:rPr lang="es-ES" sz="1800" i="1" dirty="0" smtClean="0"/>
              <a:t>: </a:t>
            </a:r>
            <a:r>
              <a:rPr lang="is-IS" sz="1800" i="1" dirty="0" smtClean="0"/>
              <a:t>…</a:t>
            </a:r>
          </a:p>
          <a:p>
            <a:pPr marL="0" indent="0" algn="just">
              <a:buNone/>
            </a:pPr>
            <a:endParaRPr lang="is-IS" sz="1800" i="1" dirty="0"/>
          </a:p>
          <a:p>
            <a:pPr marL="0" indent="0" algn="just">
              <a:buNone/>
            </a:pPr>
            <a:r>
              <a:rPr lang="is-IS" sz="1800" u="sng" dirty="0" smtClean="0"/>
              <a:t>Elementos de análisis económico:</a:t>
            </a:r>
          </a:p>
          <a:p>
            <a:pPr marL="0" indent="0" algn="just">
              <a:buNone/>
            </a:pPr>
            <a:r>
              <a:rPr lang="is-IS" sz="1700" dirty="0" smtClean="0"/>
              <a:t>	Competencia efectiva vs Poder Sustancial Individual </a:t>
            </a:r>
          </a:p>
          <a:p>
            <a:pPr marL="0" indent="0" algn="just">
              <a:buNone/>
            </a:pPr>
            <a:r>
              <a:rPr lang="is-IS" sz="1700" dirty="0" smtClean="0"/>
              <a:t>	Competencia efectiva vs Poder Sustancial Conjunto (recordar: coordinación tácita 							≠ acto colusiorio)</a:t>
            </a:r>
          </a:p>
          <a:p>
            <a:pPr marL="0" indent="0" algn="just">
              <a:buNone/>
            </a:pPr>
            <a:r>
              <a:rPr lang="is-IS" sz="1700" u="sng" dirty="0" smtClean="0"/>
              <a:t>Efectos </a:t>
            </a:r>
            <a:r>
              <a:rPr lang="is-IS" sz="1700" u="sng" dirty="0" smtClean="0">
                <a:solidFill>
                  <a:srgbClr val="3366FF"/>
                </a:solidFill>
              </a:rPr>
              <a:t>anticompetitivos</a:t>
            </a:r>
            <a:r>
              <a:rPr lang="is-IS" sz="1700" dirty="0" smtClean="0"/>
              <a:t>: </a:t>
            </a:r>
          </a:p>
          <a:p>
            <a:pPr marL="0" indent="0" algn="just">
              <a:buNone/>
            </a:pPr>
            <a:r>
              <a:rPr lang="is-IS" sz="1700" dirty="0" smtClean="0"/>
              <a:t>	Prácticas monopólicas </a:t>
            </a:r>
            <a:r>
              <a:rPr lang="is-IS" sz="1700" b="1" dirty="0" smtClean="0"/>
              <a:t>relativas</a:t>
            </a:r>
            <a:r>
              <a:rPr lang="is-IS" sz="1700" dirty="0" smtClean="0"/>
              <a:t> (i.e., excluyentes, restricciones verticales)</a:t>
            </a:r>
          </a:p>
          <a:p>
            <a:pPr marL="0" indent="0" algn="just">
              <a:buNone/>
            </a:pPr>
            <a:r>
              <a:rPr lang="is-IS" sz="1700" dirty="0" smtClean="0"/>
              <a:t>	Prácticas monopólicas </a:t>
            </a:r>
            <a:r>
              <a:rPr lang="is-IS" sz="1700" b="1" dirty="0" smtClean="0"/>
              <a:t>absolutas</a:t>
            </a:r>
            <a:r>
              <a:rPr lang="is-IS" sz="1700" dirty="0" smtClean="0"/>
              <a:t> (i.e., actos colusorios)</a:t>
            </a:r>
          </a:p>
          <a:p>
            <a:pPr marL="0" indent="0" algn="just">
              <a:buNone/>
            </a:pPr>
            <a:r>
              <a:rPr lang="is-IS" sz="1700" dirty="0"/>
              <a:t> </a:t>
            </a:r>
            <a:r>
              <a:rPr lang="is-IS" sz="1700" dirty="0" smtClean="0"/>
              <a:t>   Concentraciones </a:t>
            </a:r>
            <a:r>
              <a:rPr lang="is-IS" sz="1700" b="1" dirty="0" smtClean="0"/>
              <a:t>ilícitas</a:t>
            </a:r>
            <a:r>
              <a:rPr lang="is-IS" sz="1700" dirty="0" smtClean="0"/>
              <a:t> (i.e., generan poder sustancial, facilitan prácticas 				  			  	anticompetitivas). </a:t>
            </a:r>
          </a:p>
          <a:p>
            <a:pPr marL="0" indent="0" algn="just">
              <a:buNone/>
            </a:pPr>
            <a:endParaRPr lang="is-IS" sz="1800" dirty="0"/>
          </a:p>
          <a:p>
            <a:pPr marL="0" indent="0" algn="just">
              <a:buNone/>
            </a:pPr>
            <a:endParaRPr lang="es-ES" sz="1800" dirty="0"/>
          </a:p>
        </p:txBody>
      </p:sp>
    </p:spTree>
    <p:extLst>
      <p:ext uri="{BB962C8B-B14F-4D97-AF65-F5344CB8AC3E}">
        <p14:creationId xmlns:p14="http://schemas.microsoft.com/office/powerpoint/2010/main" val="4017136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solidFill>
                  <a:schemeClr val="bg2"/>
                </a:solidFill>
              </a:rPr>
              <a:t/>
            </a:r>
            <a:br>
              <a:rPr lang="es-ES" sz="2000" dirty="0" smtClean="0">
                <a:solidFill>
                  <a:schemeClr val="bg2"/>
                </a:solidFill>
              </a:rPr>
            </a:br>
            <a:r>
              <a:rPr lang="es-ES" sz="2000" dirty="0" smtClean="0">
                <a:solidFill>
                  <a:schemeClr val="bg2"/>
                </a:solidFill>
              </a:rPr>
              <a:t>2. </a:t>
            </a:r>
            <a:r>
              <a:rPr lang="is-IS" sz="2000" dirty="0" smtClean="0">
                <a:solidFill>
                  <a:schemeClr val="bg2"/>
                </a:solidFill>
              </a:rPr>
              <a:t>…</a:t>
            </a:r>
            <a:endParaRPr lang="es-ES" sz="2000" dirty="0">
              <a:solidFill>
                <a:schemeClr val="bg2"/>
              </a:solidFill>
            </a:endParaRPr>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22</a:t>
            </a:fld>
            <a:endParaRPr kumimoji="0" lang="en-US" dirty="0"/>
          </a:p>
        </p:txBody>
      </p:sp>
      <p:sp>
        <p:nvSpPr>
          <p:cNvPr id="4" name="Marcador de contenido 3"/>
          <p:cNvSpPr>
            <a:spLocks noGrp="1"/>
          </p:cNvSpPr>
          <p:nvPr>
            <p:ph sz="quarter" idx="1"/>
          </p:nvPr>
        </p:nvSpPr>
        <p:spPr/>
        <p:txBody>
          <a:bodyPr>
            <a:normAutofit/>
          </a:bodyPr>
          <a:lstStyle/>
          <a:p>
            <a:r>
              <a:rPr lang="es-ES" sz="2000" dirty="0" smtClean="0">
                <a:solidFill>
                  <a:srgbClr val="FF0000"/>
                </a:solidFill>
              </a:rPr>
              <a:t>Barreras a la competencia</a:t>
            </a:r>
            <a:r>
              <a:rPr lang="es-ES" sz="2000" dirty="0" smtClean="0"/>
              <a:t>:</a:t>
            </a:r>
          </a:p>
          <a:p>
            <a:pPr marL="0" indent="0">
              <a:buNone/>
            </a:pPr>
            <a:endParaRPr lang="es-ES" sz="1800" i="1" dirty="0" smtClean="0"/>
          </a:p>
          <a:p>
            <a:pPr marL="0" indent="0">
              <a:buNone/>
            </a:pPr>
            <a:r>
              <a:rPr lang="es-ES" sz="1800" i="1" dirty="0" smtClean="0"/>
              <a:t>Artículo </a:t>
            </a:r>
            <a:r>
              <a:rPr lang="es-ES" sz="1800" i="1" dirty="0"/>
              <a:t>3. Para los efectos de esta Ley, se entiende por</a:t>
            </a:r>
            <a:r>
              <a:rPr lang="es-ES" sz="1800" i="1" dirty="0" smtClean="0"/>
              <a:t>:</a:t>
            </a:r>
          </a:p>
          <a:p>
            <a:pPr marL="0" indent="0">
              <a:buNone/>
            </a:pPr>
            <a:endParaRPr lang="es-ES" sz="1800" i="1" dirty="0"/>
          </a:p>
          <a:p>
            <a:pPr marL="0" indent="0" algn="just">
              <a:buNone/>
            </a:pPr>
            <a:r>
              <a:rPr lang="es-ES" sz="1800" i="1" dirty="0"/>
              <a:t>IV. Barreras a la Competencia y la Libre Concurrencia: Cualquier característica estructural del mercado</a:t>
            </a:r>
            <a:r>
              <a:rPr lang="es-ES" sz="1800" i="1" dirty="0" smtClean="0"/>
              <a:t>, hecho </a:t>
            </a:r>
            <a:r>
              <a:rPr lang="es-ES" sz="1800" i="1" dirty="0"/>
              <a:t>o acto de los Agentes Económicos que tenga por </a:t>
            </a:r>
            <a:r>
              <a:rPr lang="es-ES" sz="1800" b="1" i="1" dirty="0"/>
              <a:t>objeto o efecto </a:t>
            </a:r>
            <a:endParaRPr lang="es-ES" sz="1800" b="1" i="1" dirty="0" smtClean="0"/>
          </a:p>
          <a:p>
            <a:pPr marL="0" indent="0" algn="just">
              <a:buNone/>
            </a:pPr>
            <a:r>
              <a:rPr lang="es-ES" sz="1800" i="1" dirty="0" smtClean="0"/>
              <a:t>impedir </a:t>
            </a:r>
            <a:r>
              <a:rPr lang="es-ES" sz="1800" i="1" dirty="0"/>
              <a:t>el acceso de </a:t>
            </a:r>
            <a:r>
              <a:rPr lang="es-ES" sz="1800" i="1" dirty="0" smtClean="0"/>
              <a:t>competidores o </a:t>
            </a:r>
          </a:p>
          <a:p>
            <a:pPr marL="0" indent="0" algn="just">
              <a:buNone/>
            </a:pPr>
            <a:r>
              <a:rPr lang="es-ES" sz="1800" i="1" dirty="0" smtClean="0"/>
              <a:t>limitar </a:t>
            </a:r>
            <a:r>
              <a:rPr lang="es-ES" sz="1800" i="1" dirty="0"/>
              <a:t>su capacidad para competir en los mercados; </a:t>
            </a:r>
            <a:endParaRPr lang="es-ES" sz="1800" i="1" dirty="0" smtClean="0"/>
          </a:p>
          <a:p>
            <a:pPr marL="0" indent="0" algn="just">
              <a:buNone/>
            </a:pPr>
            <a:r>
              <a:rPr lang="es-ES" sz="1800" i="1" dirty="0" smtClean="0"/>
              <a:t>que </a:t>
            </a:r>
            <a:r>
              <a:rPr lang="es-ES" sz="1800" i="1" dirty="0"/>
              <a:t>impidan o distorsionen el proceso </a:t>
            </a:r>
            <a:r>
              <a:rPr lang="es-ES" sz="1800" i="1" dirty="0" smtClean="0"/>
              <a:t>de competencia </a:t>
            </a:r>
            <a:r>
              <a:rPr lang="es-ES" sz="1800" i="1" dirty="0"/>
              <a:t>y libre concurrencia, </a:t>
            </a:r>
            <a:endParaRPr lang="es-ES" sz="1800" i="1" dirty="0" smtClean="0"/>
          </a:p>
          <a:p>
            <a:pPr marL="0" indent="0" algn="just">
              <a:buNone/>
            </a:pPr>
            <a:r>
              <a:rPr lang="es-ES" sz="1800" i="1" dirty="0" smtClean="0"/>
              <a:t>así </a:t>
            </a:r>
            <a:r>
              <a:rPr lang="es-ES" sz="1800" i="1" dirty="0"/>
              <a:t>como las disposiciones jurídicas emitidas por cualquier orden </a:t>
            </a:r>
            <a:r>
              <a:rPr lang="es-ES" sz="1800" i="1" dirty="0" smtClean="0"/>
              <a:t>de gobierno </a:t>
            </a:r>
            <a:r>
              <a:rPr lang="es-ES" sz="1800" i="1" dirty="0"/>
              <a:t>que indebidamente impidan o distorsionen el proceso de competencia y libre concurrencia</a:t>
            </a:r>
          </a:p>
        </p:txBody>
      </p:sp>
    </p:spTree>
    <p:extLst>
      <p:ext uri="{BB962C8B-B14F-4D97-AF65-F5344CB8AC3E}">
        <p14:creationId xmlns:p14="http://schemas.microsoft.com/office/powerpoint/2010/main" val="2532818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23</a:t>
            </a:fld>
            <a:endParaRPr kumimoji="0" lang="en-US" dirty="0"/>
          </a:p>
        </p:txBody>
      </p:sp>
      <p:sp>
        <p:nvSpPr>
          <p:cNvPr id="4" name="Marcador de contenido 3"/>
          <p:cNvSpPr>
            <a:spLocks noGrp="1"/>
          </p:cNvSpPr>
          <p:nvPr>
            <p:ph sz="quarter" idx="1"/>
          </p:nvPr>
        </p:nvSpPr>
        <p:spPr/>
        <p:txBody>
          <a:bodyPr>
            <a:normAutofit fontScale="92500"/>
          </a:bodyPr>
          <a:lstStyle/>
          <a:p>
            <a:pPr algn="just"/>
            <a:r>
              <a:rPr lang="es-ES" sz="1800" dirty="0" smtClean="0">
                <a:solidFill>
                  <a:srgbClr val="FF0000"/>
                </a:solidFill>
              </a:rPr>
              <a:t>Insumos esenciales.</a:t>
            </a:r>
          </a:p>
          <a:p>
            <a:pPr algn="just"/>
            <a:endParaRPr lang="es-ES" sz="1600" i="1" dirty="0" smtClean="0"/>
          </a:p>
          <a:p>
            <a:pPr marL="0" indent="0" algn="just">
              <a:buNone/>
            </a:pPr>
            <a:r>
              <a:rPr lang="es-ES" sz="1600" i="1" dirty="0" smtClean="0"/>
              <a:t>Artículo </a:t>
            </a:r>
            <a:r>
              <a:rPr lang="es-ES" sz="1600" i="1" dirty="0"/>
              <a:t>60. Para determinar la existencia de insumo esencial, la Comisión deberá considerar</a:t>
            </a:r>
            <a:r>
              <a:rPr lang="es-ES" sz="1600" i="1" dirty="0" smtClean="0"/>
              <a:t>:</a:t>
            </a:r>
          </a:p>
          <a:p>
            <a:pPr marL="0" indent="0" algn="just">
              <a:buNone/>
            </a:pPr>
            <a:endParaRPr lang="es-ES" sz="1600" i="1" dirty="0"/>
          </a:p>
          <a:p>
            <a:pPr marL="0" indent="0" algn="just">
              <a:buNone/>
            </a:pPr>
            <a:r>
              <a:rPr lang="es-ES" sz="1600" i="1" dirty="0" smtClean="0"/>
              <a:t>I. Si </a:t>
            </a:r>
            <a:r>
              <a:rPr lang="es-ES" sz="1600" i="1" dirty="0"/>
              <a:t>el insumo es controlado por uno, o varios Agentes Económicos con poder sustancial o que hayan </a:t>
            </a:r>
            <a:r>
              <a:rPr lang="es-ES" sz="1600" i="1" dirty="0" smtClean="0"/>
              <a:t>sido determinados </a:t>
            </a:r>
            <a:r>
              <a:rPr lang="es-ES" sz="1600" i="1" dirty="0"/>
              <a:t>como preponderantes por el Instituto Federal de Telecomunicaciones</a:t>
            </a:r>
            <a:r>
              <a:rPr lang="es-ES" sz="1600" i="1" dirty="0" smtClean="0"/>
              <a:t>;</a:t>
            </a:r>
          </a:p>
          <a:p>
            <a:pPr marL="400050" indent="-400050" algn="just">
              <a:buAutoNum type="romanUcPeriod"/>
            </a:pPr>
            <a:endParaRPr lang="es-ES" sz="1600" i="1" dirty="0"/>
          </a:p>
          <a:p>
            <a:pPr marL="0" indent="0" algn="just">
              <a:buNone/>
            </a:pPr>
            <a:r>
              <a:rPr lang="es-ES" sz="1600" i="1" dirty="0"/>
              <a:t>II. Si no es viable la reproducción del insumo desde un punto de vista técnico, legal o económico por </a:t>
            </a:r>
            <a:r>
              <a:rPr lang="es-ES" sz="1600" i="1" dirty="0" smtClean="0"/>
              <a:t>otro Agente </a:t>
            </a:r>
            <a:r>
              <a:rPr lang="es-ES" sz="1600" i="1" dirty="0"/>
              <a:t>Económico</a:t>
            </a:r>
            <a:r>
              <a:rPr lang="es-ES" sz="1600" i="1" dirty="0" smtClean="0"/>
              <a:t>; </a:t>
            </a:r>
            <a:r>
              <a:rPr lang="es-ES" sz="1600" dirty="0" smtClean="0"/>
              <a:t>{en el corto plazo}</a:t>
            </a:r>
          </a:p>
          <a:p>
            <a:pPr marL="0" indent="0" algn="just">
              <a:buNone/>
            </a:pPr>
            <a:endParaRPr lang="es-ES" sz="1600" i="1" dirty="0"/>
          </a:p>
          <a:p>
            <a:pPr marL="0" indent="0" algn="just">
              <a:buNone/>
            </a:pPr>
            <a:r>
              <a:rPr lang="es-ES" sz="1600" i="1" dirty="0"/>
              <a:t>III. Si el insumo resulta indispensable para la provisión de bienes o servicios en uno o más mercados, y </a:t>
            </a:r>
            <a:r>
              <a:rPr lang="es-ES" sz="1600" i="1" dirty="0" smtClean="0"/>
              <a:t>no tiene </a:t>
            </a:r>
            <a:r>
              <a:rPr lang="es-ES" sz="1600" i="1" dirty="0"/>
              <a:t>sustitutos cercanos</a:t>
            </a:r>
            <a:r>
              <a:rPr lang="es-ES" sz="1600" dirty="0" smtClean="0"/>
              <a:t>; {cadena productiva}</a:t>
            </a:r>
          </a:p>
          <a:p>
            <a:pPr marL="0" indent="0" algn="just">
              <a:buNone/>
            </a:pPr>
            <a:endParaRPr lang="es-ES" sz="1600" i="1" dirty="0"/>
          </a:p>
          <a:p>
            <a:pPr marL="0" indent="0" algn="just">
              <a:buNone/>
            </a:pPr>
            <a:r>
              <a:rPr lang="es-ES" sz="1600" i="1" dirty="0"/>
              <a:t>IV. Las circunstancias bajo las cuales el Agente Económico llegó a controlar el insumo, </a:t>
            </a:r>
            <a:r>
              <a:rPr lang="es-ES" sz="1600" i="1" dirty="0" smtClean="0"/>
              <a:t>y</a:t>
            </a:r>
          </a:p>
          <a:p>
            <a:pPr marL="0" indent="0" algn="just">
              <a:buNone/>
            </a:pPr>
            <a:endParaRPr lang="es-ES" sz="1600" i="1" dirty="0"/>
          </a:p>
          <a:p>
            <a:pPr marL="0" indent="0" algn="just">
              <a:buNone/>
            </a:pPr>
            <a:r>
              <a:rPr lang="es-ES" sz="1600" i="1" dirty="0"/>
              <a:t>V. Los demás criterios que, en su caso, se establezcan en las Disposiciones Regulatorias</a:t>
            </a:r>
            <a:r>
              <a:rPr lang="es-ES" sz="1600" i="1" dirty="0" smtClean="0"/>
              <a:t>. </a:t>
            </a:r>
            <a:r>
              <a:rPr lang="es-ES" sz="1600" dirty="0" smtClean="0"/>
              <a:t>(DR. </a:t>
            </a:r>
            <a:r>
              <a:rPr lang="is-IS" sz="1600" dirty="0" smtClean="0"/>
              <a:t>…)</a:t>
            </a:r>
            <a:endParaRPr lang="es-ES" sz="1600" dirty="0" smtClean="0"/>
          </a:p>
          <a:p>
            <a:pPr algn="just"/>
            <a:endParaRPr lang="es-ES" sz="1800" dirty="0"/>
          </a:p>
        </p:txBody>
      </p:sp>
    </p:spTree>
    <p:extLst>
      <p:ext uri="{BB962C8B-B14F-4D97-AF65-F5344CB8AC3E}">
        <p14:creationId xmlns:p14="http://schemas.microsoft.com/office/powerpoint/2010/main" val="3985801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 Procedimiento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24</a:t>
            </a:fld>
            <a:endParaRPr kumimoji="0" lang="en-US" dirty="0"/>
          </a:p>
        </p:txBody>
      </p:sp>
      <p:sp>
        <p:nvSpPr>
          <p:cNvPr id="4" name="Marcador de contenido 3"/>
          <p:cNvSpPr>
            <a:spLocks noGrp="1"/>
          </p:cNvSpPr>
          <p:nvPr>
            <p:ph sz="quarter" idx="1"/>
          </p:nvPr>
        </p:nvSpPr>
        <p:spPr/>
        <p:txBody>
          <a:bodyPr>
            <a:normAutofit/>
          </a:bodyPr>
          <a:lstStyle/>
          <a:p>
            <a:r>
              <a:rPr lang="es-ES" sz="1800" dirty="0" smtClean="0"/>
              <a:t>Insumos esenciales</a:t>
            </a:r>
            <a:endParaRPr lang="es-ES" sz="1800" dirty="0"/>
          </a:p>
          <a:p>
            <a:endParaRPr lang="es-ES" sz="1800" dirty="0" smtClean="0"/>
          </a:p>
          <a:p>
            <a:r>
              <a:rPr lang="es-ES" sz="1800" dirty="0" smtClean="0"/>
              <a:t>I. Acuerdo de inicio de investigación por parte de la </a:t>
            </a:r>
            <a:r>
              <a:rPr lang="es-ES" sz="1800" u="sng" dirty="0" smtClean="0"/>
              <a:t>Autoridad Investigadora (AI)</a:t>
            </a:r>
            <a:r>
              <a:rPr lang="es-ES" sz="1800" dirty="0" smtClean="0"/>
              <a:t>, DOF. Periodo 30-120 días; ampliación 120 días 2 veces.</a:t>
            </a:r>
          </a:p>
          <a:p>
            <a:endParaRPr lang="es-ES" sz="1800" dirty="0" smtClean="0"/>
          </a:p>
          <a:p>
            <a:r>
              <a:rPr lang="es-ES" sz="1800" dirty="0" smtClean="0"/>
              <a:t>II. Ref., artículo 60.</a:t>
            </a:r>
          </a:p>
          <a:p>
            <a:endParaRPr lang="es-ES" sz="1800" dirty="0" smtClean="0"/>
          </a:p>
        </p:txBody>
      </p:sp>
    </p:spTree>
    <p:extLst>
      <p:ext uri="{BB962C8B-B14F-4D97-AF65-F5344CB8AC3E}">
        <p14:creationId xmlns:p14="http://schemas.microsoft.com/office/powerpoint/2010/main" val="4113332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25</a:t>
            </a:fld>
            <a:endParaRPr kumimoji="0" lang="en-US" dirty="0"/>
          </a:p>
        </p:txBody>
      </p:sp>
      <p:sp>
        <p:nvSpPr>
          <p:cNvPr id="4" name="Marcador de contenido 3"/>
          <p:cNvSpPr>
            <a:spLocks noGrp="1"/>
          </p:cNvSpPr>
          <p:nvPr>
            <p:ph sz="quarter" idx="1"/>
          </p:nvPr>
        </p:nvSpPr>
        <p:spPr/>
        <p:txBody>
          <a:bodyPr>
            <a:normAutofit fontScale="92500"/>
          </a:bodyPr>
          <a:lstStyle/>
          <a:p>
            <a:r>
              <a:rPr lang="es-ES" sz="1800" dirty="0"/>
              <a:t>III. Concluida la investigación: </a:t>
            </a:r>
            <a:r>
              <a:rPr lang="es-ES" sz="1800" dirty="0" smtClean="0"/>
              <a:t>dentro de 60 días</a:t>
            </a:r>
          </a:p>
          <a:p>
            <a:endParaRPr lang="es-ES" sz="1800" dirty="0"/>
          </a:p>
          <a:p>
            <a:r>
              <a:rPr lang="es-ES" sz="1800" dirty="0" smtClean="0"/>
              <a:t>AI propone al Pleno cierre de expediente, ya que SÍ hay condiciones de competencia efectiva,</a:t>
            </a:r>
          </a:p>
          <a:p>
            <a:r>
              <a:rPr lang="es-ES" sz="1800" dirty="0" smtClean="0"/>
              <a:t>0</a:t>
            </a:r>
            <a:endParaRPr lang="es-ES" sz="1800" dirty="0"/>
          </a:p>
          <a:p>
            <a:r>
              <a:rPr lang="es-ES" sz="1800" dirty="0" smtClean="0"/>
              <a:t>AI </a:t>
            </a:r>
            <a:r>
              <a:rPr lang="es-ES" sz="1800" dirty="0"/>
              <a:t>emite Dictamen </a:t>
            </a:r>
            <a:r>
              <a:rPr lang="es-ES" sz="1800" dirty="0" smtClean="0"/>
              <a:t>Preliminar, ya que NO hay condiciones de competencia efectiva.</a:t>
            </a:r>
            <a:endParaRPr lang="es-ES" sz="1800" dirty="0"/>
          </a:p>
          <a:p>
            <a:pPr lvl="1"/>
            <a:endParaRPr lang="es-ES" sz="1300" dirty="0"/>
          </a:p>
          <a:p>
            <a:pPr marL="274320" lvl="1" indent="0" algn="just">
              <a:buNone/>
            </a:pPr>
            <a:r>
              <a:rPr lang="es-ES" sz="1600" dirty="0"/>
              <a:t>Al emitir el dictamen preliminar, se deberán proponer las </a:t>
            </a:r>
            <a:r>
              <a:rPr lang="es-ES" sz="1600" u="sng" dirty="0"/>
              <a:t>medidas correctivas </a:t>
            </a:r>
            <a:r>
              <a:rPr lang="es-ES" sz="1600" dirty="0"/>
              <a:t>que se consideren necesarias </a:t>
            </a:r>
            <a:r>
              <a:rPr lang="es-ES" sz="1600" u="sng" dirty="0"/>
              <a:t>para eliminar las restricciones al funcionamiento eficiente </a:t>
            </a:r>
            <a:r>
              <a:rPr lang="es-ES" sz="1600" dirty="0"/>
              <a:t>del mercado investigado, para lo </a:t>
            </a:r>
            <a:r>
              <a:rPr lang="es-ES" sz="1600" dirty="0" smtClean="0"/>
              <a:t>cual podrá </a:t>
            </a:r>
            <a:r>
              <a:rPr lang="es-ES" sz="1600" dirty="0"/>
              <a:t>solicitar, en su caso, una opinión técnica no vinculatoria a la dependencia coordinadora del sector </a:t>
            </a:r>
            <a:r>
              <a:rPr lang="es-ES" sz="1600" dirty="0" smtClean="0"/>
              <a:t>o a </a:t>
            </a:r>
            <a:r>
              <a:rPr lang="es-ES" sz="1600" dirty="0"/>
              <a:t>la Autoridad Pública que corresponda respecto de dichas medidas correctivas.</a:t>
            </a:r>
          </a:p>
          <a:p>
            <a:pPr marL="274320" lvl="1" indent="0" algn="just">
              <a:buNone/>
            </a:pPr>
            <a:endParaRPr lang="es-ES" sz="1600" dirty="0" smtClean="0"/>
          </a:p>
          <a:p>
            <a:pPr marL="274320" lvl="1" indent="0" algn="just">
              <a:buNone/>
            </a:pPr>
            <a:r>
              <a:rPr lang="es-ES" sz="1600" dirty="0" smtClean="0"/>
              <a:t>En </a:t>
            </a:r>
            <a:r>
              <a:rPr lang="es-ES" sz="1600" dirty="0"/>
              <a:t>su caso, el dictamen preliminar se deberá notificar a los Agentes Económicos que pudieran </a:t>
            </a:r>
            <a:r>
              <a:rPr lang="es-ES" sz="1600" dirty="0" smtClean="0"/>
              <a:t>verse afectados </a:t>
            </a:r>
            <a:r>
              <a:rPr lang="es-ES" sz="1600" dirty="0"/>
              <a:t>por las medidas correctivas propuestas, entre ellas las posibles barreras a la competencia o </a:t>
            </a:r>
            <a:r>
              <a:rPr lang="es-ES" sz="1600" dirty="0" smtClean="0"/>
              <a:t>por la </a:t>
            </a:r>
            <a:r>
              <a:rPr lang="es-ES" sz="1600" dirty="0"/>
              <a:t>regulación para el acceso al insumo esencial, así como, en su caso, a la dependencia coordinadora </a:t>
            </a:r>
            <a:r>
              <a:rPr lang="es-ES" sz="1600" dirty="0" smtClean="0"/>
              <a:t>del sector </a:t>
            </a:r>
            <a:r>
              <a:rPr lang="es-ES" sz="1600" dirty="0"/>
              <a:t>o a la Autoridad Pública que corresponda;</a:t>
            </a:r>
          </a:p>
          <a:p>
            <a:pPr marL="0" indent="0">
              <a:buNone/>
            </a:pPr>
            <a:endParaRPr lang="es-ES" sz="1600" dirty="0"/>
          </a:p>
        </p:txBody>
      </p:sp>
    </p:spTree>
    <p:extLst>
      <p:ext uri="{BB962C8B-B14F-4D97-AF65-F5344CB8AC3E}">
        <p14:creationId xmlns:p14="http://schemas.microsoft.com/office/powerpoint/2010/main" val="607970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26</a:t>
            </a:fld>
            <a:endParaRPr kumimoji="0" lang="en-US" dirty="0"/>
          </a:p>
        </p:txBody>
      </p:sp>
      <p:sp>
        <p:nvSpPr>
          <p:cNvPr id="4" name="Marcador de contenido 3"/>
          <p:cNvSpPr>
            <a:spLocks noGrp="1"/>
          </p:cNvSpPr>
          <p:nvPr>
            <p:ph sz="quarter" idx="1"/>
          </p:nvPr>
        </p:nvSpPr>
        <p:spPr/>
        <p:txBody>
          <a:bodyPr>
            <a:normAutofit/>
          </a:bodyPr>
          <a:lstStyle/>
          <a:p>
            <a:r>
              <a:rPr lang="es-ES" sz="1800" dirty="0" smtClean="0"/>
              <a:t>IV. Para agentes con interés jurídico, podrán manifestarse y ofrecer elementos de convicción. Plazo de 45 días a partir de que surta efectos notificación.</a:t>
            </a:r>
          </a:p>
          <a:p>
            <a:endParaRPr lang="es-ES" sz="1800" dirty="0" smtClean="0"/>
          </a:p>
          <a:p>
            <a:r>
              <a:rPr lang="es-ES" sz="1800" dirty="0" smtClean="0"/>
              <a:t>V. Una vez desahogadas las pruebas, la Comisión tiene 10 días para desahogo de pruebas para mejor proveer o citar a alegatos.</a:t>
            </a:r>
          </a:p>
          <a:p>
            <a:endParaRPr lang="es-ES" sz="1800" dirty="0" smtClean="0"/>
          </a:p>
          <a:p>
            <a:r>
              <a:rPr lang="es-ES" sz="1800" dirty="0" smtClean="0"/>
              <a:t>VI. Una vez desahogadas las pruebas para mejor proveer, la Comisión otorga 15 días para alegatos por escrito.</a:t>
            </a:r>
          </a:p>
        </p:txBody>
      </p:sp>
    </p:spTree>
    <p:extLst>
      <p:ext uri="{BB962C8B-B14F-4D97-AF65-F5344CB8AC3E}">
        <p14:creationId xmlns:p14="http://schemas.microsoft.com/office/powerpoint/2010/main" val="3287707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27</a:t>
            </a:fld>
            <a:endParaRPr kumimoji="0" lang="en-US" dirty="0"/>
          </a:p>
        </p:txBody>
      </p:sp>
      <p:sp>
        <p:nvSpPr>
          <p:cNvPr id="4" name="Marcador de contenido 3"/>
          <p:cNvSpPr>
            <a:spLocks noGrp="1"/>
          </p:cNvSpPr>
          <p:nvPr>
            <p:ph sz="quarter" idx="1"/>
          </p:nvPr>
        </p:nvSpPr>
        <p:spPr/>
        <p:txBody>
          <a:bodyPr>
            <a:normAutofit fontScale="92500" lnSpcReduction="20000"/>
          </a:bodyPr>
          <a:lstStyle/>
          <a:p>
            <a:r>
              <a:rPr lang="es-ES" sz="1800" dirty="0"/>
              <a:t>VII. Fecha en que se entiende integrado del expediente = fecha de vencimiento de los alegatos escritos.</a:t>
            </a:r>
          </a:p>
          <a:p>
            <a:endParaRPr lang="es-ES" sz="1800" dirty="0" smtClean="0"/>
          </a:p>
          <a:p>
            <a:endParaRPr lang="es-ES" sz="1800" dirty="0"/>
          </a:p>
          <a:p>
            <a:pPr algn="just"/>
            <a:r>
              <a:rPr lang="es-ES" sz="1800" dirty="0" smtClean="0"/>
              <a:t>El Agente </a:t>
            </a:r>
            <a:r>
              <a:rPr lang="es-ES" sz="1800" dirty="0"/>
              <a:t>Económico involucrado podrá proponer a la Comisión, en una sola ocasión, medidas idóneas </a:t>
            </a:r>
            <a:r>
              <a:rPr lang="es-ES" sz="1800" dirty="0" smtClean="0"/>
              <a:t>y económicamente </a:t>
            </a:r>
            <a:r>
              <a:rPr lang="es-ES" sz="1800" dirty="0"/>
              <a:t>viables </a:t>
            </a:r>
            <a:r>
              <a:rPr lang="es-ES" sz="1800" b="1" u="sng" dirty="0"/>
              <a:t>para eliminar los problemas de competencia identificados en cualquier </a:t>
            </a:r>
            <a:r>
              <a:rPr lang="es-ES" sz="1800" b="1" u="sng" dirty="0" smtClean="0"/>
              <a:t>momento y </a:t>
            </a:r>
            <a:r>
              <a:rPr lang="es-ES" sz="1800" b="1" u="sng" dirty="0"/>
              <a:t>hasta antes de la integración.</a:t>
            </a:r>
          </a:p>
          <a:p>
            <a:pPr algn="just"/>
            <a:r>
              <a:rPr lang="es-ES" sz="1800" dirty="0"/>
              <a:t>Dentro de los </a:t>
            </a:r>
            <a:r>
              <a:rPr lang="es-ES" sz="1800" u="sng" dirty="0"/>
              <a:t>cinco días </a:t>
            </a:r>
            <a:r>
              <a:rPr lang="es-ES" sz="1800" dirty="0"/>
              <a:t>siguientes a la recepción del escrito de propuesta de medidas al que se refiere </a:t>
            </a:r>
            <a:r>
              <a:rPr lang="es-ES" sz="1800" dirty="0" smtClean="0"/>
              <a:t>el párrafo </a:t>
            </a:r>
            <a:r>
              <a:rPr lang="es-ES" sz="1800" dirty="0"/>
              <a:t>anterior, la Comisión podrá prevenir al Agente Económico para que, en su caso, presente </a:t>
            </a:r>
            <a:r>
              <a:rPr lang="es-ES" sz="1800" dirty="0" smtClean="0"/>
              <a:t>las aclaraciones </a:t>
            </a:r>
            <a:r>
              <a:rPr lang="es-ES" sz="1800" dirty="0"/>
              <a:t>correspondientes en un plazo </a:t>
            </a:r>
            <a:r>
              <a:rPr lang="es-ES" sz="1800" u="sng" dirty="0"/>
              <a:t>de cinco días</a:t>
            </a:r>
            <a:r>
              <a:rPr lang="es-ES" sz="1800" dirty="0"/>
              <a:t>. </a:t>
            </a:r>
            <a:endParaRPr lang="es-ES" sz="1800" dirty="0" smtClean="0"/>
          </a:p>
          <a:p>
            <a:pPr algn="just"/>
            <a:r>
              <a:rPr lang="es-ES" sz="1800" dirty="0" smtClean="0"/>
              <a:t>Dentro </a:t>
            </a:r>
            <a:r>
              <a:rPr lang="es-ES" sz="1800" dirty="0"/>
              <a:t>de los </a:t>
            </a:r>
            <a:r>
              <a:rPr lang="es-ES" sz="1800" u="sng" dirty="0"/>
              <a:t>diez días </a:t>
            </a:r>
            <a:r>
              <a:rPr lang="es-ES" sz="1800" dirty="0"/>
              <a:t>siguientes a la recepción del escrito de propuesta o de aclaraciones, según el caso, se presentará un dictamen ante el Pleno, </a:t>
            </a:r>
            <a:r>
              <a:rPr lang="es-ES" sz="1800" dirty="0" smtClean="0"/>
              <a:t>quien deberá </a:t>
            </a:r>
            <a:r>
              <a:rPr lang="es-ES" sz="1800" dirty="0"/>
              <a:t>resolver sobre la pretensión del Agente Económico solicitante dentro de los veinte días siguientes.</a:t>
            </a:r>
          </a:p>
          <a:p>
            <a:pPr algn="just"/>
            <a:r>
              <a:rPr lang="es-ES" sz="1800" dirty="0"/>
              <a:t>En caso de que el Pleno no acepte la propuesta presentada por el Agente Económico solicitante, </a:t>
            </a:r>
            <a:r>
              <a:rPr lang="es-ES" sz="1800" dirty="0" smtClean="0"/>
              <a:t>deberá justificar </a:t>
            </a:r>
            <a:r>
              <a:rPr lang="es-ES" sz="1800" dirty="0"/>
              <a:t>los motivos de la negativa y la Comisión emitirá en un plazo </a:t>
            </a:r>
            <a:r>
              <a:rPr lang="es-ES" sz="1800" u="sng" dirty="0"/>
              <a:t>de cinco días </a:t>
            </a:r>
            <a:r>
              <a:rPr lang="es-ES" sz="1800" dirty="0"/>
              <a:t>el acuerdo </a:t>
            </a:r>
            <a:r>
              <a:rPr lang="es-ES" sz="1800" dirty="0" smtClean="0"/>
              <a:t>de reanudación </a:t>
            </a:r>
            <a:r>
              <a:rPr lang="es-ES" sz="1800" dirty="0"/>
              <a:t>del procedimiento.</a:t>
            </a:r>
          </a:p>
          <a:p>
            <a:endParaRPr lang="es-ES" sz="1800" dirty="0"/>
          </a:p>
        </p:txBody>
      </p:sp>
    </p:spTree>
    <p:extLst>
      <p:ext uri="{BB962C8B-B14F-4D97-AF65-F5344CB8AC3E}">
        <p14:creationId xmlns:p14="http://schemas.microsoft.com/office/powerpoint/2010/main" val="3268804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28</a:t>
            </a:fld>
            <a:endParaRPr kumimoji="0" lang="en-US" dirty="0"/>
          </a:p>
        </p:txBody>
      </p:sp>
      <p:sp>
        <p:nvSpPr>
          <p:cNvPr id="4" name="Marcador de contenido 3"/>
          <p:cNvSpPr>
            <a:spLocks noGrp="1"/>
          </p:cNvSpPr>
          <p:nvPr>
            <p:ph sz="quarter" idx="1"/>
          </p:nvPr>
        </p:nvSpPr>
        <p:spPr/>
        <p:txBody>
          <a:bodyPr>
            <a:normAutofit fontScale="92500" lnSpcReduction="10000"/>
          </a:bodyPr>
          <a:lstStyle/>
          <a:p>
            <a:pPr marL="0" indent="0" algn="just">
              <a:buNone/>
            </a:pPr>
            <a:r>
              <a:rPr lang="es-ES" sz="1800" dirty="0" smtClean="0"/>
              <a:t>Una vez integrado el expediente, Pleno emite Resolución dentro de 60 días.</a:t>
            </a:r>
            <a:endParaRPr lang="es-ES" sz="1800" dirty="0"/>
          </a:p>
          <a:p>
            <a:pPr algn="just"/>
            <a:endParaRPr lang="es-ES" sz="1800" dirty="0" smtClean="0"/>
          </a:p>
          <a:p>
            <a:pPr marL="0" indent="0" algn="just">
              <a:buNone/>
            </a:pPr>
            <a:r>
              <a:rPr lang="es-ES" sz="1800" dirty="0" smtClean="0"/>
              <a:t>Resolución podría incluir:</a:t>
            </a:r>
          </a:p>
          <a:p>
            <a:pPr algn="just"/>
            <a:endParaRPr lang="es-ES" sz="1800" dirty="0"/>
          </a:p>
          <a:p>
            <a:pPr marL="0" indent="0" algn="just">
              <a:buNone/>
            </a:pPr>
            <a:r>
              <a:rPr lang="es-ES" sz="1800" dirty="0" smtClean="0"/>
              <a:t>a) Recomendaciones para autoridades públicas</a:t>
            </a:r>
          </a:p>
          <a:p>
            <a:pPr algn="just"/>
            <a:endParaRPr lang="es-ES" sz="1800" dirty="0"/>
          </a:p>
          <a:p>
            <a:pPr marL="0" indent="0" algn="just">
              <a:buNone/>
            </a:pPr>
            <a:r>
              <a:rPr lang="es-ES" sz="1800" dirty="0" smtClean="0"/>
              <a:t>b) Orden al agente económico para eliminar barrera</a:t>
            </a:r>
          </a:p>
          <a:p>
            <a:pPr algn="just"/>
            <a:endParaRPr lang="es-ES" sz="1800" dirty="0"/>
          </a:p>
          <a:p>
            <a:pPr marL="0" indent="0" algn="just">
              <a:buNone/>
            </a:pPr>
            <a:r>
              <a:rPr lang="es-ES" sz="1800" dirty="0" smtClean="0"/>
              <a:t>c) Determinación del insumo esencial </a:t>
            </a:r>
            <a:r>
              <a:rPr lang="es-ES" sz="1800" dirty="0"/>
              <a:t>y </a:t>
            </a:r>
            <a:r>
              <a:rPr lang="es-ES" sz="1800" i="1" dirty="0"/>
              <a:t>lineamientos </a:t>
            </a:r>
            <a:r>
              <a:rPr lang="es-ES" sz="1800" i="1" dirty="0" smtClean="0"/>
              <a:t>para </a:t>
            </a:r>
            <a:r>
              <a:rPr lang="es-ES" sz="1800" i="1" dirty="0"/>
              <a:t>regular, según sea </a:t>
            </a:r>
            <a:r>
              <a:rPr lang="es-ES" sz="1800" i="1" dirty="0" smtClean="0"/>
              <a:t>el caso</a:t>
            </a:r>
            <a:r>
              <a:rPr lang="es-ES" sz="1800" i="1" dirty="0"/>
              <a:t>, las modalidades de acceso, precios o tarifas, condiciones técnicas y calidad, así como el </a:t>
            </a:r>
            <a:r>
              <a:rPr lang="es-ES" sz="1800" i="1" dirty="0" smtClean="0"/>
              <a:t>calendario de </a:t>
            </a:r>
            <a:r>
              <a:rPr lang="es-ES" sz="1800" i="1" dirty="0"/>
              <a:t>aplicación, </a:t>
            </a:r>
            <a:r>
              <a:rPr lang="es-ES" sz="1800" i="1" dirty="0" smtClean="0"/>
              <a:t>o</a:t>
            </a:r>
          </a:p>
          <a:p>
            <a:pPr marL="0" indent="0" algn="just">
              <a:buNone/>
            </a:pPr>
            <a:endParaRPr lang="es-ES" sz="1800" i="1" dirty="0"/>
          </a:p>
          <a:p>
            <a:pPr marL="0" indent="0" algn="just">
              <a:buNone/>
            </a:pPr>
            <a:r>
              <a:rPr lang="es-ES" sz="1800" i="1" dirty="0"/>
              <a:t>d) La desincorporación de activos, derechos, partes sociales o acciones del Agente Económico involucrado</a:t>
            </a:r>
            <a:r>
              <a:rPr lang="es-ES" sz="1800" i="1" dirty="0" smtClean="0"/>
              <a:t>, en </a:t>
            </a:r>
            <a:r>
              <a:rPr lang="es-ES" sz="1800" i="1" dirty="0"/>
              <a:t>las proporciones necesarias para eliminar los efectos anticompetitivos, procederá cuando </a:t>
            </a:r>
            <a:r>
              <a:rPr lang="es-ES" sz="1800" i="1" dirty="0" smtClean="0"/>
              <a:t>otras medidas </a:t>
            </a:r>
            <a:r>
              <a:rPr lang="es-ES" sz="1800" i="1" dirty="0"/>
              <a:t>correctivas no son suficientes para solucionar el problema de competencia identificado.</a:t>
            </a:r>
            <a:endParaRPr lang="es-ES" sz="1800" i="1" dirty="0" smtClean="0"/>
          </a:p>
          <a:p>
            <a:pPr algn="just"/>
            <a:endParaRPr lang="es-ES" sz="1800" dirty="0"/>
          </a:p>
        </p:txBody>
      </p:sp>
    </p:spTree>
    <p:extLst>
      <p:ext uri="{BB962C8B-B14F-4D97-AF65-F5344CB8AC3E}">
        <p14:creationId xmlns:p14="http://schemas.microsoft.com/office/powerpoint/2010/main" val="3583377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2.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29</a:t>
            </a:fld>
            <a:endParaRPr kumimoji="0" lang="en-US" dirty="0"/>
          </a:p>
        </p:txBody>
      </p:sp>
      <p:sp>
        <p:nvSpPr>
          <p:cNvPr id="4" name="Marcador de contenido 3"/>
          <p:cNvSpPr>
            <a:spLocks noGrp="1"/>
          </p:cNvSpPr>
          <p:nvPr>
            <p:ph sz="quarter" idx="1"/>
          </p:nvPr>
        </p:nvSpPr>
        <p:spPr/>
        <p:txBody>
          <a:bodyPr>
            <a:normAutofit/>
          </a:bodyPr>
          <a:lstStyle/>
          <a:p>
            <a:pPr algn="just"/>
            <a:endParaRPr lang="es-ES" sz="1800" dirty="0" smtClean="0"/>
          </a:p>
          <a:p>
            <a:pPr marL="0" indent="0" algn="just">
              <a:buNone/>
            </a:pPr>
            <a:r>
              <a:rPr lang="es-ES" sz="1800" i="1" dirty="0"/>
              <a:t>En todos los casos, la Comisión deberá verificar que </a:t>
            </a:r>
            <a:r>
              <a:rPr lang="es-ES" sz="1800" i="1" u="sng" dirty="0"/>
              <a:t>las medidas propuestas generarán incrementos en </a:t>
            </a:r>
            <a:r>
              <a:rPr lang="es-ES" sz="1800" i="1" u="sng" dirty="0" smtClean="0"/>
              <a:t>eficiencia en </a:t>
            </a:r>
            <a:r>
              <a:rPr lang="es-ES" sz="1800" i="1" u="sng" dirty="0"/>
              <a:t>los mercados</a:t>
            </a:r>
            <a:r>
              <a:rPr lang="es-ES" sz="1800" i="1" dirty="0"/>
              <a:t>, por lo que no se impondrán éstas cuando el Agente Económico con interés jurídico en </a:t>
            </a:r>
            <a:r>
              <a:rPr lang="es-ES" sz="1800" i="1" dirty="0" smtClean="0"/>
              <a:t>el procedimiento </a:t>
            </a:r>
            <a:r>
              <a:rPr lang="es-ES" sz="1800" i="1" dirty="0"/>
              <a:t>demuestre, en su oportunidad, que las barreras a la competencia y los insumos esenciales </a:t>
            </a:r>
            <a:r>
              <a:rPr lang="es-ES" sz="1800" i="1" dirty="0" smtClean="0"/>
              <a:t>generan ganancias </a:t>
            </a:r>
            <a:r>
              <a:rPr lang="es-ES" sz="1800" i="1" dirty="0"/>
              <a:t>en eficiencia e inciden favorablemente en el proceso de competencia económica y libre </a:t>
            </a:r>
            <a:r>
              <a:rPr lang="es-ES" sz="1800" i="1" dirty="0" smtClean="0"/>
              <a:t>concurrencia superando </a:t>
            </a:r>
            <a:r>
              <a:rPr lang="es-ES" sz="1800" i="1" dirty="0"/>
              <a:t>sus posibles efectos anticompetitivos, y resultan en una mejora del bienestar del consumidor. </a:t>
            </a:r>
            <a:endParaRPr lang="es-ES" sz="1800" i="1" dirty="0" smtClean="0"/>
          </a:p>
          <a:p>
            <a:pPr marL="0" indent="0" algn="just">
              <a:buNone/>
            </a:pPr>
            <a:endParaRPr lang="es-ES" sz="1800" i="1" dirty="0" smtClean="0"/>
          </a:p>
          <a:p>
            <a:pPr marL="0" indent="0" algn="just">
              <a:buNone/>
            </a:pPr>
            <a:r>
              <a:rPr lang="es-ES" sz="1800" i="1" dirty="0" smtClean="0"/>
              <a:t>Entre las ganancias </a:t>
            </a:r>
            <a:r>
              <a:rPr lang="es-ES" sz="1800" i="1" dirty="0"/>
              <a:t>en eficiencia se podrán contemplar las que sean resultado de la innovación en la producción, distribución </a:t>
            </a:r>
            <a:r>
              <a:rPr lang="es-ES" sz="1800" i="1" dirty="0" smtClean="0"/>
              <a:t>y comercialización </a:t>
            </a:r>
            <a:r>
              <a:rPr lang="es-ES" sz="1800" i="1" dirty="0"/>
              <a:t>de bienes y servicios.</a:t>
            </a:r>
          </a:p>
        </p:txBody>
      </p:sp>
    </p:spTree>
    <p:extLst>
      <p:ext uri="{BB962C8B-B14F-4D97-AF65-F5344CB8AC3E}">
        <p14:creationId xmlns:p14="http://schemas.microsoft.com/office/powerpoint/2010/main" val="4185596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1800" dirty="0" smtClean="0"/>
              <a:t>A manera de introducción</a:t>
            </a:r>
            <a:endParaRPr lang="es-ES" sz="18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dirty="0" smtClean="0"/>
              <a:t>A manera de introducción:</a:t>
            </a:r>
          </a:p>
          <a:p>
            <a:endParaRPr lang="es-ES" sz="1800" dirty="0"/>
          </a:p>
          <a:p>
            <a:r>
              <a:rPr lang="es-ES" sz="1800" dirty="0" smtClean="0"/>
              <a:t>Mercado relevante; </a:t>
            </a:r>
          </a:p>
          <a:p>
            <a:r>
              <a:rPr lang="es-ES" sz="1800" dirty="0" smtClean="0"/>
              <a:t>Poder sustancial sobre el mercado relevante;</a:t>
            </a:r>
          </a:p>
          <a:p>
            <a:r>
              <a:rPr lang="es-ES" sz="1800" dirty="0" smtClean="0"/>
              <a:t>            Poder sustancial individual;</a:t>
            </a:r>
          </a:p>
          <a:p>
            <a:r>
              <a:rPr lang="es-ES" sz="1800" dirty="0" smtClean="0"/>
              <a:t>             Poder sustancial conjunto;</a:t>
            </a:r>
          </a:p>
          <a:p>
            <a:r>
              <a:rPr lang="es-ES" sz="1800" dirty="0" smtClean="0"/>
              <a:t>Prácticas monopólicas </a:t>
            </a:r>
            <a:endParaRPr lang="es-ES" sz="1800" dirty="0"/>
          </a:p>
          <a:p>
            <a:r>
              <a:rPr lang="es-ES" sz="1800" dirty="0" smtClean="0"/>
              <a:t>              relativas; “anticompetitivas”</a:t>
            </a:r>
          </a:p>
          <a:p>
            <a:r>
              <a:rPr lang="es-ES" sz="1800" dirty="0" smtClean="0"/>
              <a:t>               absolutas; “anticompetitivas”</a:t>
            </a:r>
          </a:p>
          <a:p>
            <a:r>
              <a:rPr lang="es-ES" sz="1800" dirty="0" smtClean="0"/>
              <a:t>Concentraciones ilícitas; “anticompetitivas”</a:t>
            </a:r>
          </a:p>
          <a:p>
            <a:r>
              <a:rPr lang="es-ES" sz="1800" dirty="0" smtClean="0"/>
              <a:t>Competencia efectiva; condiciones de competencia efectivas, </a:t>
            </a:r>
            <a:r>
              <a:rPr lang="is-IS" sz="1800" dirty="0" smtClean="0"/>
              <a:t>…</a:t>
            </a:r>
            <a:endParaRPr lang="es-ES" sz="1800" dirty="0" smtClean="0"/>
          </a:p>
          <a:p>
            <a:pPr marL="274320" lvl="1" indent="0">
              <a:buNone/>
            </a:pPr>
            <a:endParaRPr lang="es-ES" sz="1300" dirty="0" smtClean="0"/>
          </a:p>
          <a:p>
            <a:endParaRPr lang="es-ES" sz="1800" dirty="0" smtClean="0"/>
          </a:p>
          <a:p>
            <a:endParaRPr lang="es-ES" sz="1800" dirty="0"/>
          </a:p>
        </p:txBody>
      </p:sp>
    </p:spTree>
    <p:extLst>
      <p:ext uri="{BB962C8B-B14F-4D97-AF65-F5344CB8AC3E}">
        <p14:creationId xmlns:p14="http://schemas.microsoft.com/office/powerpoint/2010/main" val="765751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t>3. Experiencia internacional</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30</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2000" dirty="0" smtClean="0"/>
              <a:t>EUA: -no están muy convencidos del concepto y aplicación de IE.</a:t>
            </a:r>
          </a:p>
          <a:p>
            <a:pPr marL="868680" lvl="3" indent="0">
              <a:buNone/>
            </a:pPr>
            <a:r>
              <a:rPr lang="es-ES" sz="1300" dirty="0" smtClean="0"/>
              <a:t>-BARRERAS A LA COMPETENCIA ¿?</a:t>
            </a:r>
          </a:p>
          <a:p>
            <a:pPr lvl="3"/>
            <a:endParaRPr lang="es-ES" sz="1300" dirty="0"/>
          </a:p>
          <a:p>
            <a:pPr marL="0" indent="0">
              <a:buNone/>
            </a:pPr>
            <a:endParaRPr lang="es-ES" sz="2000" dirty="0"/>
          </a:p>
          <a:p>
            <a:pPr marL="0" indent="0">
              <a:buNone/>
            </a:pPr>
            <a:r>
              <a:rPr lang="es-ES" sz="2000" dirty="0" smtClean="0"/>
              <a:t>UNIÓN EUROPEA: -aplicación activa de IE.</a:t>
            </a:r>
          </a:p>
          <a:p>
            <a:pPr marL="594360" lvl="2" indent="0">
              <a:buNone/>
            </a:pPr>
            <a:r>
              <a:rPr lang="es-ES" sz="1300" dirty="0"/>
              <a:t> </a:t>
            </a:r>
            <a:r>
              <a:rPr lang="es-ES" sz="1300" dirty="0" smtClean="0"/>
              <a:t>  -BARRERAS A LA COMPETENCIA ¿?</a:t>
            </a:r>
          </a:p>
          <a:p>
            <a:pPr marL="594360" lvl="2" indent="0">
              <a:buNone/>
            </a:pPr>
            <a:endParaRPr lang="es-ES" sz="1300" dirty="0" smtClean="0"/>
          </a:p>
          <a:p>
            <a:pPr marL="594360" lvl="2" indent="0">
              <a:buNone/>
            </a:pPr>
            <a:r>
              <a:rPr lang="es-ES" sz="1300" dirty="0" smtClean="0"/>
              <a:t>Bibliografía:</a:t>
            </a:r>
            <a:endParaRPr lang="es-ES" sz="1300" dirty="0"/>
          </a:p>
          <a:p>
            <a:pPr marL="594360" lvl="2" indent="0">
              <a:buNone/>
            </a:pPr>
            <a:r>
              <a:rPr lang="es-ES" sz="1500" dirty="0" err="1" smtClean="0"/>
              <a:t>The</a:t>
            </a:r>
            <a:r>
              <a:rPr lang="es-ES" sz="1500" dirty="0" smtClean="0"/>
              <a:t> </a:t>
            </a:r>
            <a:r>
              <a:rPr lang="es-ES" sz="1500" dirty="0" err="1"/>
              <a:t>Essential</a:t>
            </a:r>
            <a:r>
              <a:rPr lang="es-ES" sz="1500" dirty="0"/>
              <a:t> </a:t>
            </a:r>
            <a:r>
              <a:rPr lang="es-ES" sz="1500" dirty="0" err="1"/>
              <a:t>Facilities</a:t>
            </a:r>
            <a:r>
              <a:rPr lang="es-ES" sz="1500" dirty="0"/>
              <a:t> Doctrine </a:t>
            </a:r>
            <a:r>
              <a:rPr lang="es-ES" sz="1500" dirty="0" err="1"/>
              <a:t>Under</a:t>
            </a:r>
            <a:r>
              <a:rPr lang="es-ES" sz="1500" dirty="0"/>
              <a:t> </a:t>
            </a:r>
            <a:r>
              <a:rPr lang="es-ES" sz="1500" dirty="0" err="1"/>
              <a:t>United</a:t>
            </a:r>
            <a:r>
              <a:rPr lang="es-ES" sz="1500" dirty="0"/>
              <a:t> </a:t>
            </a:r>
            <a:r>
              <a:rPr lang="es-ES" sz="1500" dirty="0" err="1"/>
              <a:t>States</a:t>
            </a:r>
            <a:r>
              <a:rPr lang="es-ES" sz="1500" dirty="0"/>
              <a:t> Antitrust </a:t>
            </a:r>
            <a:r>
              <a:rPr lang="es-ES" sz="1500" dirty="0" err="1" smtClean="0"/>
              <a:t>Law</a:t>
            </a:r>
            <a:r>
              <a:rPr lang="es-ES" sz="1500" dirty="0" smtClean="0"/>
              <a:t> (2002)</a:t>
            </a:r>
            <a:endParaRPr lang="es-ES" sz="1500" dirty="0"/>
          </a:p>
          <a:p>
            <a:pPr marL="868680" lvl="3" indent="0">
              <a:buNone/>
            </a:pPr>
            <a:r>
              <a:rPr lang="es-ES" sz="1500" dirty="0"/>
              <a:t>Robert </a:t>
            </a:r>
            <a:r>
              <a:rPr lang="es-ES" sz="1500" dirty="0" err="1"/>
              <a:t>Pitofsky</a:t>
            </a:r>
            <a:endParaRPr lang="es-ES" sz="1500" dirty="0"/>
          </a:p>
          <a:p>
            <a:pPr marL="868680" lvl="3" indent="0">
              <a:buNone/>
            </a:pPr>
            <a:r>
              <a:rPr lang="es-ES" sz="1500" dirty="0"/>
              <a:t>http://</a:t>
            </a:r>
            <a:r>
              <a:rPr lang="es-ES" sz="1500" dirty="0" err="1"/>
              <a:t>scholarship.law.georgetown.edu</a:t>
            </a:r>
            <a:r>
              <a:rPr lang="es-ES" sz="1500" dirty="0"/>
              <a:t>/</a:t>
            </a:r>
            <a:r>
              <a:rPr lang="es-ES" sz="1500" dirty="0" err="1"/>
              <a:t>facpub</a:t>
            </a:r>
            <a:r>
              <a:rPr lang="es-ES" sz="1500" dirty="0"/>
              <a:t>/346</a:t>
            </a:r>
          </a:p>
          <a:p>
            <a:pPr marL="594360" lvl="2" indent="0">
              <a:buNone/>
            </a:pPr>
            <a:endParaRPr lang="es-ES" sz="1500" dirty="0" smtClean="0"/>
          </a:p>
          <a:p>
            <a:pPr marL="594360" lvl="2" indent="0">
              <a:buNone/>
            </a:pPr>
            <a:r>
              <a:rPr lang="es-ES" sz="1500" dirty="0"/>
              <a:t> </a:t>
            </a:r>
            <a:r>
              <a:rPr lang="es-ES" sz="1500" dirty="0" smtClean="0"/>
              <a:t> THE </a:t>
            </a:r>
            <a:r>
              <a:rPr lang="es-ES" sz="1500" dirty="0"/>
              <a:t>ESSENTIAL FACILITIES </a:t>
            </a:r>
            <a:r>
              <a:rPr lang="es-ES" sz="1500" dirty="0" smtClean="0"/>
              <a:t>CONCEPT</a:t>
            </a:r>
          </a:p>
          <a:p>
            <a:pPr marL="594360" lvl="2" indent="0">
              <a:buNone/>
            </a:pPr>
            <a:r>
              <a:rPr lang="es-ES" sz="1500" dirty="0" smtClean="0"/>
              <a:t>	ORGANISATION </a:t>
            </a:r>
            <a:r>
              <a:rPr lang="es-ES" sz="1500" dirty="0"/>
              <a:t>FOR ECONOMIC CO-OPERATION AND DEVELOPMENT</a:t>
            </a:r>
          </a:p>
          <a:p>
            <a:pPr marL="594360" lvl="2" indent="0">
              <a:buNone/>
            </a:pPr>
            <a:r>
              <a:rPr lang="es-ES" sz="1500" dirty="0" smtClean="0"/>
              <a:t>	Paris 1996</a:t>
            </a:r>
          </a:p>
          <a:p>
            <a:pPr marL="594360" lvl="2" indent="0">
              <a:buNone/>
            </a:pPr>
            <a:r>
              <a:rPr lang="es-ES" sz="1500" dirty="0" smtClean="0"/>
              <a:t>	http</a:t>
            </a:r>
            <a:r>
              <a:rPr lang="es-ES" sz="1500" dirty="0"/>
              <a:t>://</a:t>
            </a:r>
            <a:r>
              <a:rPr lang="es-ES" sz="1500" dirty="0" err="1"/>
              <a:t>www.oecd.org</a:t>
            </a:r>
            <a:r>
              <a:rPr lang="es-ES" sz="1500" dirty="0"/>
              <a:t>/</a:t>
            </a:r>
            <a:r>
              <a:rPr lang="es-ES" sz="1500" dirty="0" err="1"/>
              <a:t>competition</a:t>
            </a:r>
            <a:r>
              <a:rPr lang="es-ES" sz="1500" dirty="0"/>
              <a:t>/abuse/1920021.pdf</a:t>
            </a:r>
          </a:p>
        </p:txBody>
      </p:sp>
    </p:spTree>
    <p:extLst>
      <p:ext uri="{BB962C8B-B14F-4D97-AF65-F5344CB8AC3E}">
        <p14:creationId xmlns:p14="http://schemas.microsoft.com/office/powerpoint/2010/main" val="2821495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 4. Competencia en transporte.</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31</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dirty="0" smtClean="0"/>
              <a:t>Expedientes IEBC:</a:t>
            </a:r>
          </a:p>
          <a:p>
            <a:pPr marL="0" indent="0">
              <a:buNone/>
            </a:pPr>
            <a:endParaRPr lang="es-ES" sz="1800" dirty="0"/>
          </a:p>
          <a:p>
            <a:pPr marL="0" indent="0">
              <a:buNone/>
            </a:pPr>
            <a:r>
              <a:rPr lang="es-ES" sz="1800" dirty="0" smtClean="0"/>
              <a:t>*Slots/Aeropuerto de la Ciudad de México –AICM;</a:t>
            </a:r>
          </a:p>
          <a:p>
            <a:pPr marL="0" indent="0">
              <a:buNone/>
            </a:pPr>
            <a:endParaRPr lang="es-ES" sz="1800" dirty="0"/>
          </a:p>
          <a:p>
            <a:pPr marL="0" indent="0">
              <a:buNone/>
            </a:pPr>
            <a:r>
              <a:rPr lang="es-ES" sz="1800" dirty="0" smtClean="0"/>
              <a:t>*Transporte de carga en Sinaloa;</a:t>
            </a:r>
          </a:p>
          <a:p>
            <a:pPr marL="0" indent="0">
              <a:buNone/>
            </a:pPr>
            <a:endParaRPr lang="es-ES" sz="1800" dirty="0"/>
          </a:p>
          <a:p>
            <a:pPr marL="0" indent="0">
              <a:buNone/>
            </a:pPr>
            <a:r>
              <a:rPr lang="es-ES" sz="1800" dirty="0" smtClean="0"/>
              <a:t>*Cebada </a:t>
            </a:r>
            <a:r>
              <a:rPr lang="es-ES" sz="1800" dirty="0" err="1" smtClean="0"/>
              <a:t>maltera</a:t>
            </a:r>
            <a:r>
              <a:rPr lang="es-ES" sz="1800" dirty="0" smtClean="0"/>
              <a:t>.</a:t>
            </a:r>
          </a:p>
          <a:p>
            <a:pPr marL="0" indent="0">
              <a:buNone/>
            </a:pPr>
            <a:endParaRPr lang="es-ES" sz="1800" dirty="0"/>
          </a:p>
          <a:p>
            <a:pPr marL="0" indent="0">
              <a:buNone/>
            </a:pPr>
            <a:endParaRPr lang="es-ES" sz="1800" dirty="0"/>
          </a:p>
        </p:txBody>
      </p:sp>
    </p:spTree>
    <p:extLst>
      <p:ext uri="{BB962C8B-B14F-4D97-AF65-F5344CB8AC3E}">
        <p14:creationId xmlns:p14="http://schemas.microsoft.com/office/powerpoint/2010/main" val="215739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4</a:t>
            </a:r>
            <a:r>
              <a:rPr lang="es-ES" sz="2000" dirty="0" smtClean="0"/>
              <a:t>.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32</a:t>
            </a:fld>
            <a:endParaRPr kumimoji="0" lang="en-US" dirty="0"/>
          </a:p>
        </p:txBody>
      </p:sp>
      <p:sp>
        <p:nvSpPr>
          <p:cNvPr id="4" name="Marcador de contenido 3"/>
          <p:cNvSpPr>
            <a:spLocks noGrp="1"/>
          </p:cNvSpPr>
          <p:nvPr>
            <p:ph sz="quarter" idx="1"/>
          </p:nvPr>
        </p:nvSpPr>
        <p:spPr/>
        <p:txBody>
          <a:bodyPr>
            <a:normAutofit/>
          </a:bodyPr>
          <a:lstStyle/>
          <a:p>
            <a:pPr algn="just"/>
            <a:r>
              <a:rPr lang="es-ES" sz="1800" i="1" dirty="0"/>
              <a:t>"EXTRACTO DEL ACUERDO POR EL QUE LA COMISIÓN FEDERAL DE COMPETENCIA ECONÓMICA INICIA LA INVESTIGACIÓN </a:t>
            </a:r>
            <a:r>
              <a:rPr lang="es-ES" sz="1800" i="1" dirty="0" smtClean="0"/>
              <a:t>DE OFICIO </a:t>
            </a:r>
            <a:r>
              <a:rPr lang="es-ES" sz="1800" i="1" dirty="0"/>
              <a:t>IDENTIFICADA BAJO EL NÚMERO DE EXPEDIENTE IEBC-001-2015</a:t>
            </a:r>
            <a:r>
              <a:rPr lang="es-ES" sz="1800" i="1" dirty="0" smtClean="0"/>
              <a:t>,</a:t>
            </a:r>
          </a:p>
          <a:p>
            <a:pPr marL="0" indent="0" algn="just">
              <a:buNone/>
            </a:pPr>
            <a:r>
              <a:rPr lang="es-ES" sz="1800" i="1" dirty="0" smtClean="0"/>
              <a:t>EN </a:t>
            </a:r>
            <a:r>
              <a:rPr lang="es-ES" sz="1800" i="1" dirty="0"/>
              <a:t>EL MERCADO DE LA PROVISIÓN DE LOS SERVICIOS </a:t>
            </a:r>
            <a:r>
              <a:rPr lang="es-ES" sz="1800" i="1" dirty="0" smtClean="0"/>
              <a:t>DE TRANSPORTE </a:t>
            </a:r>
            <a:r>
              <a:rPr lang="es-ES" sz="1800" i="1" dirty="0"/>
              <a:t>AÉREO QUE UTILIZAN EL AEROPUERTO INTERNACIONAL DE LA CIUDAD DE MÉXICO PARA SUS PROCEDIMIENTOS DE</a:t>
            </a:r>
          </a:p>
          <a:p>
            <a:pPr marL="0" indent="0" algn="just">
              <a:buNone/>
            </a:pPr>
            <a:r>
              <a:rPr lang="es-ES" sz="1800" i="1" dirty="0"/>
              <a:t>ATERRIZAJE Y/O DESPEGUE </a:t>
            </a:r>
          </a:p>
          <a:p>
            <a:pPr marL="0" indent="0" algn="just">
              <a:buNone/>
            </a:pPr>
            <a:endParaRPr lang="es-ES" sz="1800" i="1" dirty="0" smtClean="0"/>
          </a:p>
          <a:p>
            <a:pPr marL="0" indent="0" algn="just">
              <a:buNone/>
            </a:pPr>
            <a:r>
              <a:rPr lang="es-ES" sz="1800" i="1" dirty="0" smtClean="0"/>
              <a:t>CON </a:t>
            </a:r>
            <a:r>
              <a:rPr lang="es-ES" sz="1800" i="1" dirty="0"/>
              <a:t>EL FIN DE DETERMINAR LA PROBABLE EXISTENCIA DE BARRERAS A LA COMPETENCIA Y </a:t>
            </a:r>
            <a:r>
              <a:rPr lang="es-ES" sz="1800" i="1" dirty="0" smtClean="0"/>
              <a:t>LIBRE CONCURRENCIA </a:t>
            </a:r>
            <a:r>
              <a:rPr lang="es-ES" sz="1800" i="1" dirty="0"/>
              <a:t>O INSUMOS ESENCIALES QUE PUEDAN GENERAR EFECTOS ANTICOMPETITIVOS.</a:t>
            </a:r>
          </a:p>
          <a:p>
            <a:pPr algn="just"/>
            <a:endParaRPr lang="es-ES" sz="1800" i="1" dirty="0" smtClean="0"/>
          </a:p>
        </p:txBody>
      </p:sp>
    </p:spTree>
    <p:extLst>
      <p:ext uri="{BB962C8B-B14F-4D97-AF65-F5344CB8AC3E}">
        <p14:creationId xmlns:p14="http://schemas.microsoft.com/office/powerpoint/2010/main" val="850016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4</a:t>
            </a:r>
            <a:r>
              <a:rPr lang="es-ES" sz="2000" dirty="0" smtClean="0"/>
              <a:t>.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33</a:t>
            </a:fld>
            <a:endParaRPr kumimoji="0" lang="en-US" dirty="0"/>
          </a:p>
        </p:txBody>
      </p:sp>
      <p:sp>
        <p:nvSpPr>
          <p:cNvPr id="4" name="Marcador de contenido 3"/>
          <p:cNvSpPr>
            <a:spLocks noGrp="1"/>
          </p:cNvSpPr>
          <p:nvPr>
            <p:ph sz="quarter" idx="1"/>
          </p:nvPr>
        </p:nvSpPr>
        <p:spPr/>
        <p:txBody>
          <a:bodyPr>
            <a:normAutofit lnSpcReduction="10000"/>
          </a:bodyPr>
          <a:lstStyle/>
          <a:p>
            <a:pPr algn="just"/>
            <a:r>
              <a:rPr lang="es-ES" sz="1800" i="1" dirty="0"/>
              <a:t>Derivado de la información que se integra al presente expediente, se advierte la existencia de </a:t>
            </a:r>
            <a:r>
              <a:rPr lang="es-ES" sz="1800" b="1" i="1" u="sng" dirty="0"/>
              <a:t>elementos que hacen suponer que no existen condiciones de competencia efectiva en la provisión de los servicios de transporte aéreo que utilizan el Aeropuerto Internacional de la Ciudad de México para sus procedimientos de aterrizaje y/o despegu</a:t>
            </a:r>
            <a:r>
              <a:rPr lang="es-ES" sz="1800" i="1" dirty="0"/>
              <a:t>e.</a:t>
            </a:r>
          </a:p>
          <a:p>
            <a:pPr algn="just"/>
            <a:endParaRPr lang="es-ES" sz="1800" i="1" dirty="0"/>
          </a:p>
          <a:p>
            <a:pPr marL="0" indent="0" algn="just">
              <a:buNone/>
            </a:pPr>
            <a:r>
              <a:rPr lang="es-ES" sz="1800" i="1" dirty="0"/>
              <a:t>Por lo que esta autoridad considera necesario el ejercicio de su facultad investigadora prevista en los artículos 12, fracciones I y XXX, 26, 28, fracción XI, y 94, fracción I, de la Ley Federal de Competencia Económica, así como 4, fracción III, 16 y 17, fracción II, del Estatuto Orgánico de la Comisión Federal de Competencia Económica, </a:t>
            </a:r>
          </a:p>
          <a:p>
            <a:pPr algn="just"/>
            <a:endParaRPr lang="es-ES" sz="1800" i="1" dirty="0"/>
          </a:p>
          <a:p>
            <a:pPr marL="0" indent="0" algn="just">
              <a:buNone/>
            </a:pPr>
            <a:r>
              <a:rPr lang="es-ES" sz="1800" i="1" dirty="0"/>
              <a:t>con el fin de determinar </a:t>
            </a:r>
            <a:r>
              <a:rPr lang="es-ES" sz="1800" b="1" i="1" u="sng" dirty="0"/>
              <a:t>la probable existencia de barreras a la competencia y libre concurrencia o insumos esenciales que pudieran generar efectos anticompetitivos, en términos de la Ley Federal de Competencia Económica.</a:t>
            </a:r>
          </a:p>
          <a:p>
            <a:pPr algn="just"/>
            <a:endParaRPr lang="es-ES" sz="1800" b="1" i="1" u="sng" dirty="0"/>
          </a:p>
        </p:txBody>
      </p:sp>
    </p:spTree>
    <p:extLst>
      <p:ext uri="{BB962C8B-B14F-4D97-AF65-F5344CB8AC3E}">
        <p14:creationId xmlns:p14="http://schemas.microsoft.com/office/powerpoint/2010/main" val="1620218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4</a:t>
            </a:r>
            <a:r>
              <a:rPr lang="es-ES" sz="2000" dirty="0" smtClean="0"/>
              <a:t>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34</a:t>
            </a:fld>
            <a:endParaRPr kumimoji="0" lang="en-US" dirty="0"/>
          </a:p>
        </p:txBody>
      </p:sp>
      <p:sp>
        <p:nvSpPr>
          <p:cNvPr id="4" name="Marcador de contenido 3"/>
          <p:cNvSpPr>
            <a:spLocks noGrp="1"/>
          </p:cNvSpPr>
          <p:nvPr>
            <p:ph sz="quarter" idx="1"/>
          </p:nvPr>
        </p:nvSpPr>
        <p:spPr/>
        <p:txBody>
          <a:bodyPr>
            <a:normAutofit/>
          </a:bodyPr>
          <a:lstStyle/>
          <a:p>
            <a:pPr algn="just"/>
            <a:r>
              <a:rPr lang="es-ES" sz="1800" i="1" dirty="0"/>
              <a:t>EXTRACTO DEL DICTAMEN PRELIMINAR DEL EXPEDIENTE </a:t>
            </a:r>
            <a:r>
              <a:rPr lang="es-ES" sz="1800" i="1" dirty="0" smtClean="0"/>
              <a:t>IEBC-001-2015</a:t>
            </a:r>
            <a:r>
              <a:rPr lang="es-ES" sz="1800" i="1" dirty="0"/>
              <a:t>,</a:t>
            </a:r>
          </a:p>
          <a:p>
            <a:pPr algn="just"/>
            <a:r>
              <a:rPr lang="es-ES" sz="1800" i="1" dirty="0"/>
              <a:t>EMITIDO EL DIECINUEVE DE FEBRERO DE DOS </a:t>
            </a:r>
            <a:r>
              <a:rPr lang="es-ES" sz="1800" i="1" dirty="0" smtClean="0"/>
              <a:t>MIL DIECISÉIS</a:t>
            </a:r>
            <a:endParaRPr lang="es-ES" sz="1800" i="1" dirty="0"/>
          </a:p>
          <a:p>
            <a:pPr algn="just"/>
            <a:r>
              <a:rPr lang="es-ES" sz="1800" i="1" dirty="0"/>
              <a:t>(Versión Pública del Dictamen Preliminar del expediente </a:t>
            </a:r>
            <a:r>
              <a:rPr lang="es-ES" sz="1800" i="1" dirty="0" smtClean="0"/>
              <a:t>IEBC-001-2015</a:t>
            </a:r>
            <a:endParaRPr lang="es-ES" sz="1800" i="1" dirty="0"/>
          </a:p>
          <a:p>
            <a:pPr algn="just"/>
            <a:r>
              <a:rPr lang="es-ES" sz="1800" i="1" dirty="0"/>
              <a:t>disponible en </a:t>
            </a:r>
            <a:r>
              <a:rPr lang="es-ES" sz="1800" i="1" dirty="0" err="1"/>
              <a:t>www.cofece.mx</a:t>
            </a:r>
            <a:r>
              <a:rPr lang="es-ES" sz="1800" i="1" dirty="0"/>
              <a:t>)</a:t>
            </a:r>
          </a:p>
          <a:p>
            <a:pPr algn="just"/>
            <a:endParaRPr lang="es-ES" sz="1800" i="1" dirty="0" smtClean="0"/>
          </a:p>
          <a:p>
            <a:pPr algn="just"/>
            <a:r>
              <a:rPr lang="es-ES" sz="1800" i="1" dirty="0" smtClean="0"/>
              <a:t>La </a:t>
            </a:r>
            <a:r>
              <a:rPr lang="es-ES" sz="1800" i="1" dirty="0"/>
              <a:t>AUTORIDAD INVESTIGADORA(1) analizó el mercado de los servicios de TRANSPORTE AÉREO(2) que utilizan el AEROPUERTO(3) para </a:t>
            </a:r>
            <a:r>
              <a:rPr lang="es-ES" sz="1800" i="1" dirty="0" smtClean="0"/>
              <a:t>sus procedimientos </a:t>
            </a:r>
            <a:r>
              <a:rPr lang="es-ES" sz="1800" i="1" dirty="0"/>
              <a:t>de aterrizaje y/o despegue. </a:t>
            </a:r>
            <a:endParaRPr lang="es-ES" sz="1800" i="1" dirty="0" smtClean="0"/>
          </a:p>
          <a:p>
            <a:pPr algn="just"/>
            <a:endParaRPr lang="es-ES" sz="1800" i="1" dirty="0"/>
          </a:p>
          <a:p>
            <a:pPr algn="just"/>
            <a:r>
              <a:rPr lang="es-ES" sz="1800" i="1" dirty="0" smtClean="0"/>
              <a:t>Tras </a:t>
            </a:r>
            <a:r>
              <a:rPr lang="es-ES" sz="1800" i="1" dirty="0"/>
              <a:t>una exhaustiva investigación, se determinó preliminarmente la existencia de </a:t>
            </a:r>
            <a:r>
              <a:rPr lang="es-ES" sz="1800" i="1" dirty="0" smtClean="0"/>
              <a:t>un INSUMO </a:t>
            </a:r>
            <a:r>
              <a:rPr lang="es-ES" sz="1800" i="1" dirty="0"/>
              <a:t>ESENCIAL,(4) el cual consiste en la infraestructura de la pista, las calles de rodaje, las ayudas visuales y las plataformas </a:t>
            </a:r>
            <a:r>
              <a:rPr lang="es-ES" sz="1800" i="1" dirty="0" smtClean="0"/>
              <a:t>del AEROPUERTO</a:t>
            </a:r>
            <a:r>
              <a:rPr lang="es-ES" sz="1800" i="1" dirty="0"/>
              <a:t>. </a:t>
            </a:r>
            <a:endParaRPr lang="es-ES" sz="1800" i="1" dirty="0" smtClean="0"/>
          </a:p>
          <a:p>
            <a:pPr algn="just"/>
            <a:endParaRPr lang="es-ES" sz="1800" i="1" dirty="0" smtClean="0"/>
          </a:p>
          <a:p>
            <a:pPr algn="just"/>
            <a:endParaRPr lang="es-ES" sz="1800" i="1" dirty="0" smtClean="0"/>
          </a:p>
        </p:txBody>
      </p:sp>
    </p:spTree>
    <p:extLst>
      <p:ext uri="{BB962C8B-B14F-4D97-AF65-F5344CB8AC3E}">
        <p14:creationId xmlns:p14="http://schemas.microsoft.com/office/powerpoint/2010/main" val="22546894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4</a:t>
            </a:r>
            <a:r>
              <a:rPr lang="es-ES" sz="2000" dirty="0" smtClean="0"/>
              <a:t>. </a:t>
            </a:r>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35</a:t>
            </a:fld>
            <a:endParaRPr kumimoji="0" lang="en-US" dirty="0"/>
          </a:p>
        </p:txBody>
      </p:sp>
      <p:sp>
        <p:nvSpPr>
          <p:cNvPr id="4" name="Marcador de contenido 3"/>
          <p:cNvSpPr>
            <a:spLocks noGrp="1"/>
          </p:cNvSpPr>
          <p:nvPr>
            <p:ph sz="quarter" idx="1"/>
          </p:nvPr>
        </p:nvSpPr>
        <p:spPr/>
        <p:txBody>
          <a:bodyPr>
            <a:normAutofit fontScale="92500" lnSpcReduction="20000"/>
          </a:bodyPr>
          <a:lstStyle/>
          <a:p>
            <a:pPr algn="just"/>
            <a:endParaRPr lang="es-ES" sz="1800" dirty="0" smtClean="0"/>
          </a:p>
          <a:p>
            <a:pPr marL="0" indent="0" algn="just">
              <a:buNone/>
            </a:pPr>
            <a:r>
              <a:rPr lang="es-ES" sz="1800" i="1" dirty="0"/>
              <a:t>Durante la investigación se encontró que el mecanismo de acceso al INSUMO ESENCIAL </a:t>
            </a:r>
            <a:r>
              <a:rPr lang="es-ES" sz="1800" b="1" i="1" u="sng" dirty="0"/>
              <a:t>genera una serie de efectos anticompetitivos en el mercado investigado, </a:t>
            </a:r>
            <a:r>
              <a:rPr lang="es-ES" sz="1800" i="1" dirty="0"/>
              <a:t>tales como: </a:t>
            </a:r>
            <a:endParaRPr lang="es-ES" sz="1800" i="1" dirty="0" smtClean="0"/>
          </a:p>
          <a:p>
            <a:pPr marL="0" indent="0" algn="just">
              <a:buNone/>
            </a:pPr>
            <a:r>
              <a:rPr lang="es-ES" sz="1800" i="1" dirty="0" smtClean="0"/>
              <a:t>alta </a:t>
            </a:r>
            <a:r>
              <a:rPr lang="es-ES" sz="1800" i="1" dirty="0"/>
              <a:t>concentración, baja disponibilidad de horarios que inhibe la entrada o la expansión de las empresas, el establecimiento de precios elevados y escasa innovación en rutas. </a:t>
            </a:r>
          </a:p>
          <a:p>
            <a:pPr marL="0" indent="0" algn="just">
              <a:buNone/>
            </a:pPr>
            <a:endParaRPr lang="es-ES" sz="1800" i="1" dirty="0"/>
          </a:p>
          <a:p>
            <a:pPr marL="0" indent="0" algn="just">
              <a:buNone/>
            </a:pPr>
            <a:endParaRPr lang="es-ES" sz="1800" i="1" dirty="0"/>
          </a:p>
          <a:p>
            <a:pPr marL="0" indent="0" algn="just">
              <a:buNone/>
            </a:pPr>
            <a:r>
              <a:rPr lang="es-ES" sz="1800" i="1" dirty="0"/>
              <a:t>Asimismo, se advirtió la utilización ineficiente del INSUMO ESENCIAL, con efectos adversos a la competencia, debido a problemas en el procedimiento de asignación, calificación y monitoreo del uso de los horarios de aterrizaje y despegue. </a:t>
            </a:r>
          </a:p>
          <a:p>
            <a:pPr algn="just"/>
            <a:endParaRPr lang="es-ES" sz="1800" i="1" dirty="0"/>
          </a:p>
          <a:p>
            <a:pPr marL="0" indent="0" algn="just">
              <a:buNone/>
            </a:pPr>
            <a:endParaRPr lang="es-ES" sz="1800" i="1" dirty="0"/>
          </a:p>
          <a:p>
            <a:pPr algn="just"/>
            <a:r>
              <a:rPr lang="es-ES" sz="1800" i="1" dirty="0"/>
              <a:t>En consecuencia, la AUTORIDAD INVESTIGADORA</a:t>
            </a:r>
          </a:p>
          <a:p>
            <a:pPr marL="0" indent="0" algn="just">
              <a:buNone/>
            </a:pPr>
            <a:r>
              <a:rPr lang="es-ES" sz="1800" i="1" dirty="0" smtClean="0"/>
              <a:t>propone </a:t>
            </a:r>
            <a:r>
              <a:rPr lang="es-ES" sz="1800" i="1" dirty="0"/>
              <a:t>medidas idóneas y económicamente viables para eliminar los problemas de competencia identificados y </a:t>
            </a:r>
            <a:r>
              <a:rPr lang="es-ES" sz="1800" i="1" dirty="0" smtClean="0"/>
              <a:t>generar incrementos </a:t>
            </a:r>
            <a:r>
              <a:rPr lang="es-ES" sz="1800" i="1" dirty="0"/>
              <a:t>en eficiencia en los mercados. Las medidas propuestas alcanzan los fines de forma menos gravosa o </a:t>
            </a:r>
            <a:r>
              <a:rPr lang="es-ES" sz="1800" i="1" dirty="0" smtClean="0"/>
              <a:t>restrictiva hacia </a:t>
            </a:r>
            <a:r>
              <a:rPr lang="es-ES" sz="1800" i="1" dirty="0"/>
              <a:t>el AICM,(5) dentro de las alternativas que se derivan del EXPEDIENTE.(6)</a:t>
            </a:r>
          </a:p>
          <a:p>
            <a:pPr algn="just"/>
            <a:endParaRPr lang="es-ES" sz="1800" dirty="0"/>
          </a:p>
        </p:txBody>
      </p:sp>
    </p:spTree>
    <p:extLst>
      <p:ext uri="{BB962C8B-B14F-4D97-AF65-F5344CB8AC3E}">
        <p14:creationId xmlns:p14="http://schemas.microsoft.com/office/powerpoint/2010/main" val="892502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smtClean="0">
                <a:solidFill>
                  <a:schemeClr val="accent1"/>
                </a:solidFill>
              </a:rPr>
              <a:t>DIPLOMADO EN </a:t>
            </a:r>
            <a:r>
              <a:rPr lang="es-ES" sz="2000" dirty="0" smtClean="0">
                <a:solidFill>
                  <a:schemeClr val="accent1"/>
                </a:solidFill>
              </a:rPr>
              <a:t>COMPETENCIA ECON</a:t>
            </a:r>
            <a:r>
              <a:rPr lang="es-ES" sz="2000" dirty="0" smtClean="0">
                <a:solidFill>
                  <a:schemeClr val="accent1"/>
                </a:solidFill>
              </a:rPr>
              <a:t>ÓMICA</a:t>
            </a:r>
            <a:br>
              <a:rPr lang="es-ES" sz="2000" dirty="0" smtClean="0">
                <a:solidFill>
                  <a:schemeClr val="accent1"/>
                </a:solidFill>
              </a:rPr>
            </a:br>
            <a:endParaRPr lang="es-ES" sz="2000" dirty="0">
              <a:solidFill>
                <a:schemeClr val="accent1"/>
              </a:solidFill>
            </a:endParaRPr>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36</a:t>
            </a:fld>
            <a:endParaRPr kumimoji="0" lang="en-US" dirty="0"/>
          </a:p>
        </p:txBody>
      </p:sp>
      <p:sp>
        <p:nvSpPr>
          <p:cNvPr id="4" name="Marcador de contenido 3"/>
          <p:cNvSpPr>
            <a:spLocks noGrp="1"/>
          </p:cNvSpPr>
          <p:nvPr>
            <p:ph sz="quarter" idx="1"/>
          </p:nvPr>
        </p:nvSpPr>
        <p:spPr/>
        <p:txBody>
          <a:bodyPr/>
          <a:lstStyle/>
          <a:p>
            <a:endParaRPr lang="es-ES" dirty="0" smtClean="0"/>
          </a:p>
          <a:p>
            <a:pPr marL="0" indent="0">
              <a:buNone/>
            </a:pPr>
            <a:endParaRPr lang="es-ES" dirty="0"/>
          </a:p>
          <a:p>
            <a:endParaRPr lang="es-ES" dirty="0" smtClean="0"/>
          </a:p>
          <a:p>
            <a:pPr marL="0" indent="0" algn="ctr">
              <a:buNone/>
            </a:pPr>
            <a:r>
              <a:rPr lang="es-ES" dirty="0" smtClean="0"/>
              <a:t>GRACIAS !</a:t>
            </a:r>
          </a:p>
          <a:p>
            <a:endParaRPr lang="es-ES" dirty="0"/>
          </a:p>
          <a:p>
            <a:endParaRPr lang="es-ES" dirty="0" smtClean="0"/>
          </a:p>
          <a:p>
            <a:pPr algn="r"/>
            <a:endParaRPr lang="es-ES" sz="1400" dirty="0" smtClean="0"/>
          </a:p>
          <a:p>
            <a:pPr algn="r"/>
            <a:endParaRPr lang="es-ES" sz="1400" dirty="0"/>
          </a:p>
          <a:p>
            <a:pPr algn="r"/>
            <a:endParaRPr lang="es-ES" sz="1400" dirty="0" smtClean="0"/>
          </a:p>
          <a:p>
            <a:pPr algn="r"/>
            <a:endParaRPr lang="es-ES" sz="1400" dirty="0"/>
          </a:p>
          <a:p>
            <a:pPr algn="r"/>
            <a:r>
              <a:rPr lang="es-ES" sz="1400" dirty="0" smtClean="0">
                <a:hlinkClick r:id="rId2"/>
              </a:rPr>
              <a:t>www.antitrust.com.mx</a:t>
            </a:r>
            <a:endParaRPr lang="es-ES" sz="1400" dirty="0" smtClean="0"/>
          </a:p>
          <a:p>
            <a:pPr algn="r"/>
            <a:endParaRPr lang="es-ES" sz="1400" dirty="0"/>
          </a:p>
        </p:txBody>
      </p:sp>
    </p:spTree>
    <p:extLst>
      <p:ext uri="{BB962C8B-B14F-4D97-AF65-F5344CB8AC3E}">
        <p14:creationId xmlns:p14="http://schemas.microsoft.com/office/powerpoint/2010/main" val="3468057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4</a:t>
            </a:fld>
            <a:endParaRPr kumimoji="0" lang="en-US" dirty="0"/>
          </a:p>
        </p:txBody>
      </p:sp>
      <p:sp>
        <p:nvSpPr>
          <p:cNvPr id="4" name="Marcador de contenido 3"/>
          <p:cNvSpPr>
            <a:spLocks noGrp="1"/>
          </p:cNvSpPr>
          <p:nvPr>
            <p:ph sz="quarter" idx="1"/>
          </p:nvPr>
        </p:nvSpPr>
        <p:spPr/>
        <p:txBody>
          <a:bodyPr>
            <a:normAutofit/>
          </a:bodyPr>
          <a:lstStyle/>
          <a:p>
            <a:pPr marL="0" indent="0">
              <a:buNone/>
            </a:pPr>
            <a:r>
              <a:rPr lang="es-ES" sz="1800" dirty="0" smtClean="0"/>
              <a:t>Mercado relevante </a:t>
            </a:r>
            <a:r>
              <a:rPr lang="es-ES" sz="1600" dirty="0" smtClean="0"/>
              <a:t>(LFCE, art. 58; DR, </a:t>
            </a:r>
            <a:r>
              <a:rPr lang="is-IS" sz="1600" dirty="0" smtClean="0"/>
              <a:t>…</a:t>
            </a:r>
            <a:r>
              <a:rPr lang="es-ES" sz="1600" dirty="0" smtClean="0"/>
              <a:t>).</a:t>
            </a:r>
          </a:p>
          <a:p>
            <a:pPr marL="0" indent="0">
              <a:buNone/>
            </a:pPr>
            <a:endParaRPr lang="es-ES" sz="1800" dirty="0"/>
          </a:p>
          <a:p>
            <a:pPr marL="0" indent="0">
              <a:buNone/>
            </a:pPr>
            <a:r>
              <a:rPr lang="es-ES" sz="1800" dirty="0" smtClean="0"/>
              <a:t>	</a:t>
            </a:r>
          </a:p>
          <a:p>
            <a:pPr marL="0" indent="0">
              <a:buNone/>
            </a:pPr>
            <a:r>
              <a:rPr lang="es-ES" sz="1800" dirty="0" smtClean="0"/>
              <a:t>Mercancías sustitutas cercanas entre sí:</a:t>
            </a:r>
          </a:p>
          <a:p>
            <a:pPr marL="0" indent="0">
              <a:buNone/>
            </a:pPr>
            <a:r>
              <a:rPr lang="es-ES" sz="1800" dirty="0"/>
              <a:t>	</a:t>
            </a:r>
            <a:endParaRPr lang="es-ES" sz="1800" dirty="0" smtClean="0"/>
          </a:p>
          <a:p>
            <a:pPr marL="0" indent="0">
              <a:buNone/>
            </a:pPr>
            <a:r>
              <a:rPr lang="es-ES" sz="1600" dirty="0" smtClean="0"/>
              <a:t>Similitud en funciones/utilidad, precios (10-15%), disponibilidad (oportuna: corto plazo ¿?)</a:t>
            </a:r>
          </a:p>
          <a:p>
            <a:pPr marL="0" indent="0">
              <a:buNone/>
            </a:pPr>
            <a:r>
              <a:rPr lang="es-ES" sz="1600" dirty="0" smtClean="0"/>
              <a:t>	</a:t>
            </a:r>
          </a:p>
          <a:p>
            <a:pPr marL="0" indent="0">
              <a:buNone/>
            </a:pPr>
            <a:r>
              <a:rPr lang="es-ES" sz="1600" dirty="0" smtClean="0"/>
              <a:t>Análisis de cadenas productivas: </a:t>
            </a:r>
          </a:p>
          <a:p>
            <a:pPr marL="0" indent="0">
              <a:buNone/>
            </a:pPr>
            <a:r>
              <a:rPr lang="es-ES" sz="1600" dirty="0" smtClean="0"/>
              <a:t>		Identificar eslabones</a:t>
            </a:r>
          </a:p>
          <a:p>
            <a:pPr marL="0" indent="0">
              <a:buNone/>
            </a:pPr>
            <a:r>
              <a:rPr lang="es-ES" sz="1600" dirty="0" smtClean="0"/>
              <a:t>		Evaluar si toda la cadena es un solo mercado relevante, o </a:t>
            </a:r>
          </a:p>
          <a:p>
            <a:pPr marL="0" indent="0">
              <a:buNone/>
            </a:pPr>
            <a:r>
              <a:rPr lang="es-ES" sz="1600" dirty="0" smtClean="0"/>
              <a:t>		que un conjunto de eslabones sea un mercado relevante, </a:t>
            </a:r>
          </a:p>
          <a:p>
            <a:pPr marL="0" indent="0">
              <a:buNone/>
            </a:pPr>
            <a:r>
              <a:rPr lang="es-ES" sz="1600" dirty="0" smtClean="0"/>
              <a:t>		o que cada eslabón sea un mercado relevante.</a:t>
            </a:r>
          </a:p>
          <a:p>
            <a:pPr marL="0" indent="0">
              <a:buNone/>
            </a:pPr>
            <a:endParaRPr lang="es-ES" sz="1600" dirty="0"/>
          </a:p>
          <a:p>
            <a:pPr marL="0" indent="0">
              <a:buNone/>
            </a:pPr>
            <a:r>
              <a:rPr lang="es-ES" sz="1600" dirty="0" smtClean="0"/>
              <a:t>	</a:t>
            </a:r>
          </a:p>
          <a:p>
            <a:pPr marL="0" indent="0">
              <a:buNone/>
            </a:pPr>
            <a:endParaRPr lang="es-ES" sz="1600" dirty="0"/>
          </a:p>
          <a:p>
            <a:pPr marL="0" indent="0">
              <a:buNone/>
            </a:pPr>
            <a:endParaRPr lang="es-ES" sz="1600" dirty="0" smtClean="0"/>
          </a:p>
          <a:p>
            <a:pPr marL="0" indent="0">
              <a:buNone/>
            </a:pPr>
            <a:endParaRPr lang="es-ES" sz="1600" dirty="0"/>
          </a:p>
          <a:p>
            <a:pPr marL="0" indent="0">
              <a:buNone/>
            </a:pPr>
            <a:endParaRPr lang="es-ES" sz="1600" dirty="0" smtClean="0"/>
          </a:p>
          <a:p>
            <a:pPr marL="0" indent="0">
              <a:buNone/>
            </a:pPr>
            <a:endParaRPr lang="es-ES" sz="1600" dirty="0"/>
          </a:p>
          <a:p>
            <a:pPr marL="0" indent="0">
              <a:buNone/>
            </a:pPr>
            <a:endParaRPr lang="es-ES" sz="1600" dirty="0" smtClean="0"/>
          </a:p>
          <a:p>
            <a:pPr marL="0" indent="0">
              <a:buNone/>
            </a:pPr>
            <a:endParaRPr lang="es-ES" sz="1600" dirty="0"/>
          </a:p>
          <a:p>
            <a:pPr marL="0" indent="0">
              <a:buNone/>
            </a:pPr>
            <a:endParaRPr lang="es-ES" sz="1600" dirty="0" smtClean="0"/>
          </a:p>
          <a:p>
            <a:pPr marL="0" indent="0">
              <a:buNone/>
            </a:pPr>
            <a:endParaRPr lang="es-ES" sz="1300" dirty="0"/>
          </a:p>
        </p:txBody>
      </p:sp>
    </p:spTree>
    <p:extLst>
      <p:ext uri="{BB962C8B-B14F-4D97-AF65-F5344CB8AC3E}">
        <p14:creationId xmlns:p14="http://schemas.microsoft.com/office/powerpoint/2010/main" val="1406159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1272" y="228600"/>
            <a:ext cx="8534400" cy="758952"/>
          </a:xfrm>
        </p:spPr>
        <p:txBody>
          <a:bodyPr>
            <a:normAutofit/>
          </a:bodyPr>
          <a:lstStyle/>
          <a:p>
            <a:r>
              <a:rPr lang="is-IS" sz="2000" dirty="0" smtClean="0"/>
              <a:t>…</a:t>
            </a:r>
            <a:r>
              <a:rPr lang="es-ES" sz="2000" dirty="0"/>
              <a:t/>
            </a:r>
            <a:br>
              <a:rPr lang="es-ES" sz="2000" dirty="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5</a:t>
            </a:fld>
            <a:endParaRPr kumimoji="0" lang="en-US" dirty="0"/>
          </a:p>
        </p:txBody>
      </p:sp>
      <p:sp>
        <p:nvSpPr>
          <p:cNvPr id="4" name="Marcador de contenido 3"/>
          <p:cNvSpPr>
            <a:spLocks noGrp="1"/>
          </p:cNvSpPr>
          <p:nvPr>
            <p:ph sz="quarter" idx="1"/>
          </p:nvPr>
        </p:nvSpPr>
        <p:spPr/>
        <p:txBody>
          <a:bodyPr/>
          <a:lstStyle/>
          <a:p>
            <a:pPr marL="0" indent="0">
              <a:buNone/>
            </a:pPr>
            <a:r>
              <a:rPr lang="es-ES" sz="1800" dirty="0" smtClean="0"/>
              <a:t>Esquema para análisis: Eslabones de una cadena productiva:</a:t>
            </a:r>
          </a:p>
          <a:p>
            <a:pPr marL="0" indent="0">
              <a:buNone/>
            </a:pPr>
            <a:r>
              <a:rPr lang="es-ES" sz="1800" dirty="0" smtClean="0"/>
              <a:t>insumos</a:t>
            </a:r>
            <a:r>
              <a:rPr lang="is-IS" sz="1800" dirty="0"/>
              <a:t>…manufactura...distribuidor mayorista...minorista...público.</a:t>
            </a:r>
            <a:endParaRPr lang="es-ES" sz="1800" dirty="0"/>
          </a:p>
          <a:p>
            <a:pPr marL="0" indent="0">
              <a:buNone/>
            </a:pPr>
            <a:endParaRPr lang="es-ES" sz="1800" dirty="0" smtClean="0"/>
          </a:p>
          <a:p>
            <a:pPr marL="0" indent="0">
              <a:buNone/>
            </a:pPr>
            <a:r>
              <a:rPr lang="es-ES" sz="1800" dirty="0" smtClean="0"/>
              <a:t>Definir </a:t>
            </a:r>
            <a:r>
              <a:rPr lang="es-ES" sz="1800" dirty="0"/>
              <a:t>si oferente y demandante en cada eslabón es el mismo agente </a:t>
            </a:r>
            <a:r>
              <a:rPr lang="es-ES" sz="1800" dirty="0" smtClean="0"/>
              <a:t>económico </a:t>
            </a:r>
            <a:r>
              <a:rPr lang="es-ES" sz="1800" dirty="0"/>
              <a:t>o </a:t>
            </a:r>
            <a:r>
              <a:rPr lang="es-ES" sz="1800" dirty="0" smtClean="0"/>
              <a:t>participan </a:t>
            </a:r>
            <a:r>
              <a:rPr lang="es-ES" sz="1800" dirty="0"/>
              <a:t>terceros independientes.</a:t>
            </a:r>
          </a:p>
          <a:p>
            <a:pPr marL="0" indent="0">
              <a:buNone/>
            </a:pPr>
            <a:endParaRPr lang="es-ES" sz="1800" dirty="0" smtClean="0"/>
          </a:p>
          <a:p>
            <a:pPr marL="0" indent="0">
              <a:buNone/>
            </a:pPr>
            <a:r>
              <a:rPr lang="es-ES" sz="1800" dirty="0" smtClean="0"/>
              <a:t>Ejemplo 1: Refrescos</a:t>
            </a:r>
          </a:p>
          <a:p>
            <a:pPr marL="0" indent="0">
              <a:buNone/>
            </a:pPr>
            <a:r>
              <a:rPr lang="es-ES" sz="1800" dirty="0" smtClean="0"/>
              <a:t>Ejemplo 2: Medicinas</a:t>
            </a:r>
          </a:p>
          <a:p>
            <a:pPr marL="0" indent="0">
              <a:buNone/>
            </a:pPr>
            <a:r>
              <a:rPr lang="es-ES" sz="1800" u="sng" dirty="0" smtClean="0"/>
              <a:t>Ejemplo 3. Transportación aérea de pasajeros</a:t>
            </a:r>
          </a:p>
          <a:p>
            <a:pPr marL="0" indent="0">
              <a:buNone/>
            </a:pPr>
            <a:r>
              <a:rPr lang="es-ES" sz="1800" dirty="0" smtClean="0"/>
              <a:t>Ejemplo 4: Crédito bancario por medio de tarjetas</a:t>
            </a:r>
          </a:p>
          <a:p>
            <a:pPr marL="0" indent="0">
              <a:buNone/>
            </a:pPr>
            <a:r>
              <a:rPr lang="es-ES" sz="1800" dirty="0" smtClean="0"/>
              <a:t>Ejemplo 5: Servicio de tv abierta</a:t>
            </a:r>
          </a:p>
          <a:p>
            <a:pPr marL="0" indent="0">
              <a:buNone/>
            </a:pPr>
            <a:r>
              <a:rPr lang="es-ES" sz="1800" dirty="0" smtClean="0"/>
              <a:t>Ejemplo 6: Servicio de tv de paga</a:t>
            </a:r>
          </a:p>
        </p:txBody>
      </p:sp>
    </p:spTree>
    <p:extLst>
      <p:ext uri="{BB962C8B-B14F-4D97-AF65-F5344CB8AC3E}">
        <p14:creationId xmlns:p14="http://schemas.microsoft.com/office/powerpoint/2010/main" val="2496486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br>
              <a:rPr lang="is-IS" sz="2000" dirty="0" smtClean="0"/>
            </a:b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6</a:t>
            </a:fld>
            <a:endParaRPr kumimoji="0" lang="en-US" dirty="0"/>
          </a:p>
        </p:txBody>
      </p:sp>
      <p:sp>
        <p:nvSpPr>
          <p:cNvPr id="4" name="Marcador de contenido 3"/>
          <p:cNvSpPr>
            <a:spLocks noGrp="1"/>
          </p:cNvSpPr>
          <p:nvPr>
            <p:ph sz="quarter" idx="1"/>
          </p:nvPr>
        </p:nvSpPr>
        <p:spPr>
          <a:xfrm>
            <a:off x="301752" y="1527048"/>
            <a:ext cx="8503920" cy="4822952"/>
          </a:xfrm>
        </p:spPr>
        <p:txBody>
          <a:bodyPr>
            <a:normAutofit/>
          </a:bodyPr>
          <a:lstStyle/>
          <a:p>
            <a:pPr marL="0" indent="0">
              <a:buNone/>
            </a:pPr>
            <a:endParaRPr lang="es-ES" sz="1800" dirty="0" smtClean="0"/>
          </a:p>
          <a:p>
            <a:pPr marL="0" indent="0">
              <a:buNone/>
            </a:pPr>
            <a:r>
              <a:rPr lang="es-ES" sz="1800" b="1" dirty="0" smtClean="0"/>
              <a:t>Poder sustancial sobre el mercado relevante </a:t>
            </a:r>
            <a:r>
              <a:rPr lang="es-ES" sz="1800" dirty="0" smtClean="0"/>
              <a:t>(LFCE, art. 59, DR, </a:t>
            </a:r>
            <a:r>
              <a:rPr lang="is-IS" sz="1800" dirty="0" smtClean="0"/>
              <a:t>…)</a:t>
            </a:r>
          </a:p>
          <a:p>
            <a:pPr marL="0" indent="0">
              <a:buNone/>
            </a:pPr>
            <a:endParaRPr lang="is-IS" sz="1800" dirty="0"/>
          </a:p>
          <a:p>
            <a:pPr marL="0" indent="0">
              <a:buNone/>
            </a:pPr>
            <a:r>
              <a:rPr lang="is-IS" sz="1800" dirty="0" smtClean="0"/>
              <a:t>*Capacidad de definir precio o abasto de forma unilateral</a:t>
            </a:r>
          </a:p>
          <a:p>
            <a:pPr marL="0" indent="0">
              <a:buNone/>
            </a:pPr>
            <a:endParaRPr lang="is-IS" sz="1600" dirty="0" smtClean="0"/>
          </a:p>
          <a:p>
            <a:pPr marL="0" indent="0">
              <a:buNone/>
            </a:pPr>
            <a:r>
              <a:rPr lang="is-IS" sz="1600" dirty="0" smtClean="0"/>
              <a:t>i.e</a:t>
            </a:r>
            <a:r>
              <a:rPr lang="is-IS" sz="1600" dirty="0"/>
              <a:t>. </a:t>
            </a:r>
            <a:r>
              <a:rPr lang="es-ES" sz="1600" dirty="0"/>
              <a:t>S</a:t>
            </a:r>
            <a:r>
              <a:rPr lang="is-IS" sz="1600" dirty="0"/>
              <a:t>in que competidores, actuales o </a:t>
            </a:r>
            <a:r>
              <a:rPr lang="is-IS" sz="1600" dirty="0" smtClean="0"/>
              <a:t>potenciales en el corto plazo, </a:t>
            </a:r>
            <a:r>
              <a:rPr lang="is-IS" sz="1600" dirty="0"/>
              <a:t>puedan contrarrestar tal capacidad. </a:t>
            </a:r>
            <a:endParaRPr lang="is-IS" sz="1600" dirty="0" smtClean="0"/>
          </a:p>
          <a:p>
            <a:pPr marL="0" indent="0">
              <a:buNone/>
            </a:pPr>
            <a:endParaRPr lang="is-IS" sz="1600" dirty="0"/>
          </a:p>
          <a:p>
            <a:pPr marL="0" indent="0">
              <a:buNone/>
            </a:pPr>
            <a:endParaRPr lang="is-IS" sz="1600" dirty="0" smtClean="0"/>
          </a:p>
          <a:p>
            <a:pPr marL="0" indent="0">
              <a:buNone/>
            </a:pPr>
            <a:r>
              <a:rPr lang="is-IS" sz="1600" dirty="0" smtClean="0"/>
              <a:t>(</a:t>
            </a:r>
            <a:r>
              <a:rPr lang="is-IS" sz="1600" dirty="0"/>
              <a:t>Tampoco los demandantes o </a:t>
            </a:r>
            <a:r>
              <a:rPr lang="is-IS" sz="1600" dirty="0" smtClean="0"/>
              <a:t>consumidores pueden contrarrestar tal capacidad. Esto no lo dice la LFCE pero es un requisito ineludible de análisis económico  -¿por qué?).</a:t>
            </a:r>
          </a:p>
          <a:p>
            <a:pPr marL="0" indent="0">
              <a:buNone/>
            </a:pPr>
            <a:endParaRPr lang="is-IS" sz="1600" dirty="0"/>
          </a:p>
          <a:p>
            <a:pPr marL="0" indent="0">
              <a:buNone/>
            </a:pPr>
            <a:endParaRPr lang="is-IS" sz="1600" dirty="0"/>
          </a:p>
          <a:p>
            <a:pPr marL="0" indent="0">
              <a:buNone/>
            </a:pPr>
            <a:endParaRPr lang="is-IS" sz="1800" dirty="0"/>
          </a:p>
          <a:p>
            <a:pPr marL="0" indent="0">
              <a:buNone/>
            </a:pPr>
            <a:endParaRPr lang="is-IS" sz="1800" dirty="0" smtClean="0"/>
          </a:p>
          <a:p>
            <a:pPr marL="0" indent="0">
              <a:buNone/>
            </a:pPr>
            <a:endParaRPr lang="is-IS" sz="1800" dirty="0"/>
          </a:p>
          <a:p>
            <a:pPr marL="0" indent="0">
              <a:buNone/>
            </a:pPr>
            <a:endParaRPr lang="es-ES" sz="1800" dirty="0"/>
          </a:p>
        </p:txBody>
      </p:sp>
    </p:spTree>
    <p:extLst>
      <p:ext uri="{BB962C8B-B14F-4D97-AF65-F5344CB8AC3E}">
        <p14:creationId xmlns:p14="http://schemas.microsoft.com/office/powerpoint/2010/main" val="418053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7</a:t>
            </a:fld>
            <a:endParaRPr kumimoji="0" lang="en-US" dirty="0"/>
          </a:p>
        </p:txBody>
      </p:sp>
      <p:sp>
        <p:nvSpPr>
          <p:cNvPr id="4" name="Marcador de contenido 3"/>
          <p:cNvSpPr>
            <a:spLocks noGrp="1"/>
          </p:cNvSpPr>
          <p:nvPr>
            <p:ph sz="quarter" idx="1"/>
          </p:nvPr>
        </p:nvSpPr>
        <p:spPr/>
        <p:txBody>
          <a:bodyPr>
            <a:normAutofit fontScale="77500" lnSpcReduction="20000"/>
          </a:bodyPr>
          <a:lstStyle/>
          <a:p>
            <a:pPr marL="0" indent="0">
              <a:buNone/>
            </a:pPr>
            <a:r>
              <a:rPr lang="is-IS" sz="2300" dirty="0" smtClean="0"/>
              <a:t>*3 Pasos metodológicos 3 para determinar Poder Sustancial: </a:t>
            </a:r>
            <a:r>
              <a:rPr lang="is-IS" sz="1500" dirty="0" smtClean="0"/>
              <a:t>(Ref. Art. 59)</a:t>
            </a:r>
          </a:p>
          <a:p>
            <a:pPr marL="0" indent="0">
              <a:buNone/>
            </a:pPr>
            <a:endParaRPr lang="is-IS" sz="2300" dirty="0"/>
          </a:p>
          <a:p>
            <a:pPr marL="0" indent="0">
              <a:buNone/>
            </a:pPr>
            <a:r>
              <a:rPr lang="is-IS" sz="2300" dirty="0" smtClean="0"/>
              <a:t>Primero. Medir </a:t>
            </a:r>
            <a:r>
              <a:rPr lang="is-IS" sz="2300" dirty="0"/>
              <a:t>participaciones de mercado: IHH (umbrales/criterio técnico</a:t>
            </a:r>
            <a:r>
              <a:rPr lang="is-IS" sz="2300" dirty="0" smtClean="0"/>
              <a:t>);</a:t>
            </a:r>
          </a:p>
          <a:p>
            <a:endParaRPr lang="es-ES" sz="2100" dirty="0" smtClean="0"/>
          </a:p>
          <a:p>
            <a:r>
              <a:rPr lang="es-ES" sz="2100" dirty="0" smtClean="0"/>
              <a:t>Las </a:t>
            </a:r>
            <a:r>
              <a:rPr lang="es-ES" sz="2100" dirty="0"/>
              <a:t>participaciones de mercado se analizan utilizando el IHH (índice de </a:t>
            </a:r>
            <a:r>
              <a:rPr lang="es-ES" sz="2100" dirty="0" err="1"/>
              <a:t>Herfindahl-Hirschman</a:t>
            </a:r>
            <a:r>
              <a:rPr lang="es-ES" sz="2100" dirty="0"/>
              <a:t>).</a:t>
            </a:r>
          </a:p>
          <a:p>
            <a:endParaRPr lang="es-ES" sz="2800" dirty="0"/>
          </a:p>
          <a:p>
            <a:endParaRPr lang="es-ES" sz="2800" dirty="0"/>
          </a:p>
          <a:p>
            <a:endParaRPr lang="es-ES" sz="2800" dirty="0"/>
          </a:p>
          <a:p>
            <a:endParaRPr lang="es-ES" sz="2800" dirty="0"/>
          </a:p>
          <a:p>
            <a:endParaRPr lang="es-ES" sz="2800" dirty="0"/>
          </a:p>
          <a:p>
            <a:pPr marL="0" indent="0">
              <a:buNone/>
            </a:pPr>
            <a:endParaRPr lang="es-ES" sz="2800" dirty="0"/>
          </a:p>
          <a:p>
            <a:r>
              <a:rPr lang="es-ES" sz="1800" dirty="0"/>
              <a:t>Rango de valores de IHH: 0-10,000 (ej. 100% elevado al cuadrado = 10,000 puntos = Monopolio)</a:t>
            </a:r>
          </a:p>
          <a:p>
            <a:endParaRPr lang="es-ES" sz="1800" dirty="0"/>
          </a:p>
          <a:p>
            <a:r>
              <a:rPr lang="es-ES" sz="1800" dirty="0"/>
              <a:t>Las unidades “base” recomendadas son ingresos monetarios por ventas, pero pueden ser toneladas, megahercios, suscriptores, contenedores, </a:t>
            </a:r>
            <a:r>
              <a:rPr lang="is-IS" sz="1800" dirty="0"/>
              <a:t>…, dependiendo de la disponibilidad de información y del caso.</a:t>
            </a:r>
          </a:p>
          <a:p>
            <a:pPr marL="400050" indent="-400050">
              <a:buAutoNum type="romanLcPeriod"/>
            </a:pPr>
            <a:endParaRPr lang="is-IS" sz="1800" dirty="0"/>
          </a:p>
        </p:txBody>
      </p:sp>
      <p:graphicFrame>
        <p:nvGraphicFramePr>
          <p:cNvPr id="5" name="Objeto 4"/>
          <p:cNvGraphicFramePr>
            <a:graphicFrameLocks noChangeAspect="1"/>
          </p:cNvGraphicFramePr>
          <p:nvPr>
            <p:extLst>
              <p:ext uri="{D42A27DB-BD31-4B8C-83A1-F6EECF244321}">
                <p14:modId xmlns:p14="http://schemas.microsoft.com/office/powerpoint/2010/main" val="7783296"/>
              </p:ext>
            </p:extLst>
          </p:nvPr>
        </p:nvGraphicFramePr>
        <p:xfrm>
          <a:off x="1686691" y="3244127"/>
          <a:ext cx="5349993" cy="1536700"/>
        </p:xfrm>
        <a:graphic>
          <a:graphicData uri="http://schemas.openxmlformats.org/presentationml/2006/ole">
            <mc:AlternateContent xmlns:mc="http://schemas.openxmlformats.org/markup-compatibility/2006">
              <mc:Choice xmlns:v="urn:schemas-microsoft-com:vml" Requires="v">
                <p:oleObj spid="_x0000_s1028" name="Hoja de cálculo" r:id="rId4" imgW="4533900" imgH="1536700" progId="Excel.Sheet.12">
                  <p:embed/>
                </p:oleObj>
              </mc:Choice>
              <mc:Fallback>
                <p:oleObj name="Hoja de cálculo" r:id="rId4" imgW="4533900" imgH="1536700" progId="Excel.Sheet.12">
                  <p:embed/>
                  <p:pic>
                    <p:nvPicPr>
                      <p:cNvPr id="0" name=""/>
                      <p:cNvPicPr/>
                      <p:nvPr/>
                    </p:nvPicPr>
                    <p:blipFill>
                      <a:blip r:embed="rId5"/>
                      <a:stretch>
                        <a:fillRect/>
                      </a:stretch>
                    </p:blipFill>
                    <p:spPr>
                      <a:xfrm>
                        <a:off x="1686691" y="3244127"/>
                        <a:ext cx="5349993" cy="1536700"/>
                      </a:xfrm>
                      <a:prstGeom prst="rect">
                        <a:avLst/>
                      </a:prstGeom>
                    </p:spPr>
                  </p:pic>
                </p:oleObj>
              </mc:Fallback>
            </mc:AlternateContent>
          </a:graphicData>
        </a:graphic>
      </p:graphicFrame>
    </p:spTree>
    <p:extLst>
      <p:ext uri="{BB962C8B-B14F-4D97-AF65-F5344CB8AC3E}">
        <p14:creationId xmlns:p14="http://schemas.microsoft.com/office/powerpoint/2010/main" val="2383589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8</a:t>
            </a:fld>
            <a:endParaRPr kumimoji="0" lang="en-US" dirty="0"/>
          </a:p>
        </p:txBody>
      </p:sp>
      <p:sp>
        <p:nvSpPr>
          <p:cNvPr id="4" name="Marcador de contenido 3"/>
          <p:cNvSpPr>
            <a:spLocks noGrp="1"/>
          </p:cNvSpPr>
          <p:nvPr>
            <p:ph sz="quarter" idx="1"/>
          </p:nvPr>
        </p:nvSpPr>
        <p:spPr/>
        <p:txBody>
          <a:bodyPr>
            <a:normAutofit fontScale="85000" lnSpcReduction="20000"/>
          </a:bodyPr>
          <a:lstStyle/>
          <a:p>
            <a:pPr marL="0" indent="0">
              <a:buNone/>
            </a:pPr>
            <a:r>
              <a:rPr lang="is-IS" sz="2100" dirty="0" smtClean="0"/>
              <a:t>Segundo. </a:t>
            </a:r>
            <a:r>
              <a:rPr lang="is-IS" sz="2100" dirty="0"/>
              <a:t>Evaluar barreras normativas y económicas de entrada/expansión (</a:t>
            </a:r>
            <a:r>
              <a:rPr lang="is-IS" sz="2100" dirty="0">
                <a:solidFill>
                  <a:srgbClr val="FF0000"/>
                </a:solidFill>
              </a:rPr>
              <a:t>≠ Barreras a la competencia)</a:t>
            </a:r>
            <a:r>
              <a:rPr lang="is-IS" sz="2100" dirty="0"/>
              <a:t>;</a:t>
            </a:r>
          </a:p>
          <a:p>
            <a:pPr marL="0" indent="0">
              <a:buNone/>
            </a:pPr>
            <a:endParaRPr lang="is-IS" sz="2100" dirty="0" smtClean="0">
              <a:solidFill>
                <a:srgbClr val="FF0000"/>
              </a:solidFill>
            </a:endParaRPr>
          </a:p>
          <a:p>
            <a:pPr marL="0" indent="0">
              <a:buNone/>
            </a:pPr>
            <a:endParaRPr lang="is-IS" sz="1800" dirty="0">
              <a:solidFill>
                <a:srgbClr val="FF0000"/>
              </a:solidFill>
            </a:endParaRPr>
          </a:p>
          <a:p>
            <a:pPr marL="0" indent="0">
              <a:buNone/>
            </a:pPr>
            <a:r>
              <a:rPr lang="is-IS" sz="1800" dirty="0" smtClean="0">
                <a:solidFill>
                  <a:srgbClr val="FF0000"/>
                </a:solidFill>
              </a:rPr>
              <a:t>DR.</a:t>
            </a:r>
            <a:endParaRPr lang="is-IS" sz="1800" dirty="0">
              <a:solidFill>
                <a:srgbClr val="FF0000"/>
              </a:solidFill>
            </a:endParaRPr>
          </a:p>
          <a:p>
            <a:pPr marL="0" indent="0">
              <a:buNone/>
            </a:pPr>
            <a:r>
              <a:rPr lang="es-ES" sz="1600" dirty="0">
                <a:solidFill>
                  <a:srgbClr val="FF0000"/>
                </a:solidFill>
              </a:rPr>
              <a:t>ARTÍCULO 7. Para efectos de la fracción II del artículo 59 de la Ley, pueden considerarse como barreras a la entrada, entre otras, las siguientes:</a:t>
            </a:r>
          </a:p>
          <a:p>
            <a:pPr marL="0" indent="0">
              <a:buNone/>
            </a:pPr>
            <a:r>
              <a:rPr lang="es-ES" sz="1600" dirty="0">
                <a:solidFill>
                  <a:srgbClr val="FF0000"/>
                </a:solidFill>
              </a:rPr>
              <a:t>I. Los costos financieros, los costos de desarrollo de canales alternativos y el acceso limitado al financiamiento, a la tecnología o a canales de distribución eficientes;</a:t>
            </a:r>
          </a:p>
          <a:p>
            <a:pPr marL="0" indent="0">
              <a:buNone/>
            </a:pPr>
            <a:r>
              <a:rPr lang="es-ES" sz="1600" dirty="0">
                <a:solidFill>
                  <a:srgbClr val="FF0000"/>
                </a:solidFill>
              </a:rPr>
              <a:t>II. El monto, indivisibilidad y plazo de recuperación de la inversión requerida, así como la ausencia o escasa rentabilidad de usos alternativos de infraestructura y equipo;</a:t>
            </a:r>
          </a:p>
          <a:p>
            <a:pPr marL="0" indent="0">
              <a:buNone/>
            </a:pPr>
            <a:r>
              <a:rPr lang="es-ES" sz="1600" dirty="0">
                <a:solidFill>
                  <a:srgbClr val="FF0000"/>
                </a:solidFill>
              </a:rPr>
              <a:t>III. La necesidad de contar con concesiones, licencias, permisos o cualquier clase de autorización gubernamental, así como con derechos de uso o explotación protegidos por la legislación en materia de propiedad intelectual e industrial;</a:t>
            </a:r>
          </a:p>
          <a:p>
            <a:pPr marL="0" indent="0">
              <a:buNone/>
            </a:pPr>
            <a:r>
              <a:rPr lang="es-ES" sz="1600" dirty="0">
                <a:solidFill>
                  <a:srgbClr val="FF0000"/>
                </a:solidFill>
              </a:rPr>
              <a:t>IV. La inversión en publicidad requerida para que una marca o nombre comercial adquiera una presencia de mercado que le permita competir con marcas o nombres establecidos;</a:t>
            </a:r>
          </a:p>
          <a:p>
            <a:pPr marL="0" indent="0">
              <a:buNone/>
            </a:pPr>
            <a:r>
              <a:rPr lang="es-ES" sz="1600" dirty="0">
                <a:solidFill>
                  <a:srgbClr val="FF0000"/>
                </a:solidFill>
              </a:rPr>
              <a:t>V. Las limitaciones a la competencia en los mercados internacionales;</a:t>
            </a:r>
          </a:p>
          <a:p>
            <a:pPr marL="0" indent="0">
              <a:buNone/>
            </a:pPr>
            <a:r>
              <a:rPr lang="es-ES" sz="1600" dirty="0">
                <a:solidFill>
                  <a:srgbClr val="FF0000"/>
                </a:solidFill>
              </a:rPr>
              <a:t>VI. Las restricciones constituidas por prácticas realizadas por los Agentes Económicos ya establecidos en el mercado relevante; y</a:t>
            </a:r>
          </a:p>
          <a:p>
            <a:pPr marL="0" indent="0">
              <a:buNone/>
            </a:pPr>
            <a:r>
              <a:rPr lang="es-ES" sz="1600" dirty="0">
                <a:solidFill>
                  <a:srgbClr val="FF0000"/>
                </a:solidFill>
              </a:rPr>
              <a:t>VII. Los actos o disposiciones jurídicas emitidos por cualquier Autoridad Pública que discriminen en el otorgamiento de estímulos, subsidios o apoyos a ciertos productores, comercializadores, distribuidores o prestadores de servicios.</a:t>
            </a:r>
          </a:p>
          <a:p>
            <a:pPr marL="0" indent="0">
              <a:buNone/>
            </a:pPr>
            <a:endParaRPr lang="is-IS" sz="1800" dirty="0">
              <a:solidFill>
                <a:srgbClr val="FF0000"/>
              </a:solidFill>
            </a:endParaRPr>
          </a:p>
          <a:p>
            <a:pPr marL="0" indent="0">
              <a:buNone/>
            </a:pPr>
            <a:endParaRPr lang="is-IS" sz="1800" dirty="0"/>
          </a:p>
          <a:p>
            <a:pPr marL="0" indent="0">
              <a:buNone/>
            </a:pPr>
            <a:endParaRPr lang="es-ES" sz="1800" dirty="0"/>
          </a:p>
          <a:p>
            <a:pPr algn="just"/>
            <a:endParaRPr lang="es-ES" sz="1800" dirty="0"/>
          </a:p>
        </p:txBody>
      </p:sp>
    </p:spTree>
    <p:extLst>
      <p:ext uri="{BB962C8B-B14F-4D97-AF65-F5344CB8AC3E}">
        <p14:creationId xmlns:p14="http://schemas.microsoft.com/office/powerpoint/2010/main" val="262899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is-IS" sz="2000" dirty="0" smtClean="0"/>
              <a:t>…</a:t>
            </a:r>
            <a:endParaRPr lang="es-ES" sz="2000" dirty="0"/>
          </a:p>
        </p:txBody>
      </p:sp>
      <p:sp>
        <p:nvSpPr>
          <p:cNvPr id="3" name="Marcador de número de diapositiva 2"/>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9</a:t>
            </a:fld>
            <a:endParaRPr kumimoji="0" lang="en-US" dirty="0"/>
          </a:p>
        </p:txBody>
      </p:sp>
      <p:sp>
        <p:nvSpPr>
          <p:cNvPr id="4" name="Marcador de contenido 3"/>
          <p:cNvSpPr>
            <a:spLocks noGrp="1"/>
          </p:cNvSpPr>
          <p:nvPr>
            <p:ph sz="quarter" idx="1"/>
          </p:nvPr>
        </p:nvSpPr>
        <p:spPr/>
        <p:txBody>
          <a:bodyPr>
            <a:normAutofit/>
          </a:bodyPr>
          <a:lstStyle/>
          <a:p>
            <a:endParaRPr lang="es-ES" sz="1800" dirty="0" smtClean="0"/>
          </a:p>
          <a:p>
            <a:pPr marL="0" indent="0">
              <a:buNone/>
            </a:pPr>
            <a:r>
              <a:rPr lang="is-IS" sz="1800" dirty="0" smtClean="0"/>
              <a:t>Tercero. </a:t>
            </a:r>
            <a:r>
              <a:rPr lang="is-IS" sz="1800" dirty="0"/>
              <a:t>Concluir: Poder sustancial</a:t>
            </a:r>
          </a:p>
          <a:p>
            <a:pPr marL="0" indent="0">
              <a:buNone/>
            </a:pPr>
            <a:r>
              <a:rPr lang="is-IS" sz="1800" dirty="0"/>
              <a:t>		</a:t>
            </a:r>
            <a:endParaRPr lang="is-IS" sz="1800" dirty="0" smtClean="0"/>
          </a:p>
          <a:p>
            <a:pPr marL="0" indent="0">
              <a:buNone/>
            </a:pPr>
            <a:r>
              <a:rPr lang="is-IS" sz="1800" dirty="0" smtClean="0"/>
              <a:t>-</a:t>
            </a:r>
            <a:r>
              <a:rPr lang="is-IS" sz="1800" dirty="0"/>
              <a:t>Individual</a:t>
            </a:r>
          </a:p>
          <a:p>
            <a:pPr marL="0" indent="0">
              <a:buNone/>
            </a:pPr>
            <a:r>
              <a:rPr lang="is-IS" sz="1800" dirty="0"/>
              <a:t>		</a:t>
            </a:r>
            <a:endParaRPr lang="is-IS" sz="1800" dirty="0" smtClean="0"/>
          </a:p>
          <a:p>
            <a:pPr marL="0" indent="0">
              <a:buNone/>
            </a:pPr>
            <a:endParaRPr lang="is-IS" sz="1800" dirty="0"/>
          </a:p>
          <a:p>
            <a:pPr marL="0" indent="0">
              <a:buNone/>
            </a:pPr>
            <a:r>
              <a:rPr lang="is-IS" sz="1800" dirty="0" smtClean="0"/>
              <a:t>-</a:t>
            </a:r>
            <a:r>
              <a:rPr lang="is-IS" sz="1800" dirty="0"/>
              <a:t>Conjunto </a:t>
            </a:r>
            <a:endParaRPr lang="is-IS" sz="1800" dirty="0" smtClean="0"/>
          </a:p>
          <a:p>
            <a:pPr marL="0" indent="0">
              <a:buNone/>
            </a:pPr>
            <a:endParaRPr lang="is-IS" sz="1800" dirty="0"/>
          </a:p>
          <a:p>
            <a:pPr marL="0" indent="0">
              <a:buNone/>
            </a:pPr>
            <a:r>
              <a:rPr lang="is-IS" sz="1800" dirty="0" smtClean="0"/>
              <a:t>(</a:t>
            </a:r>
            <a:r>
              <a:rPr lang="is-IS" sz="1800" dirty="0"/>
              <a:t>coordinación tácita entre agentes independientes </a:t>
            </a:r>
            <a:r>
              <a:rPr lang="is-IS" sz="1800" dirty="0" smtClean="0"/>
              <a:t>entre </a:t>
            </a:r>
            <a:r>
              <a:rPr lang="is-IS" sz="1800" dirty="0"/>
              <a:t>sí. Mercados con pocos competidores/oligopólicos, muy </a:t>
            </a:r>
            <a:r>
              <a:rPr lang="is-IS" sz="1800" dirty="0" smtClean="0"/>
              <a:t>parecidos </a:t>
            </a:r>
            <a:r>
              <a:rPr lang="is-IS" sz="1800" dirty="0"/>
              <a:t>entre sí y con productos muy homogéneos)</a:t>
            </a:r>
          </a:p>
          <a:p>
            <a:endParaRPr lang="es-ES" sz="1800" dirty="0"/>
          </a:p>
        </p:txBody>
      </p:sp>
    </p:spTree>
    <p:extLst>
      <p:ext uri="{BB962C8B-B14F-4D97-AF65-F5344CB8AC3E}">
        <p14:creationId xmlns:p14="http://schemas.microsoft.com/office/powerpoint/2010/main" val="10242938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ívico">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Cívico.thmx</Template>
  <TotalTime>4453</TotalTime>
  <Words>3409</Words>
  <Application>Microsoft Macintosh PowerPoint</Application>
  <PresentationFormat>Presentación en pantalla (4:3)</PresentationFormat>
  <Paragraphs>443</Paragraphs>
  <Slides>36</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36</vt:i4>
      </vt:variant>
    </vt:vector>
  </HeadingPairs>
  <TitlesOfParts>
    <vt:vector size="38" baseType="lpstr">
      <vt:lpstr>Cívico</vt:lpstr>
      <vt:lpstr>Hoja de cálculo</vt:lpstr>
      <vt:lpstr>DIPLOMADO EN COMPETENCIA ECONÓMICA </vt:lpstr>
      <vt:lpstr>CONTENIDO </vt:lpstr>
      <vt:lpstr>A manera de introducción</vt:lpstr>
      <vt:lpstr>… </vt:lpstr>
      <vt:lpstr>… </vt:lpstr>
      <vt:lpstr>… </vt:lpstr>
      <vt:lpstr>…</vt:lpstr>
      <vt:lpstr>…</vt:lpstr>
      <vt:lpstr>…</vt:lpstr>
      <vt:lpstr>…</vt:lpstr>
      <vt:lpstr>…</vt:lpstr>
      <vt:lpstr>…</vt:lpstr>
      <vt:lpstr>… </vt:lpstr>
      <vt:lpstr>… </vt:lpstr>
      <vt:lpstr>… </vt:lpstr>
      <vt:lpstr>… </vt:lpstr>
      <vt:lpstr>… </vt:lpstr>
      <vt:lpstr>1. Declaratorias de competencia</vt:lpstr>
      <vt:lpstr>1. … </vt:lpstr>
      <vt:lpstr>2. Procedimiento de investigaciones de mercado</vt:lpstr>
      <vt:lpstr>2. … </vt:lpstr>
      <vt:lpstr> 2. …</vt:lpstr>
      <vt:lpstr>2. …</vt:lpstr>
      <vt:lpstr>2. ... Procedimiento …</vt:lpstr>
      <vt:lpstr>2. …</vt:lpstr>
      <vt:lpstr>2. …</vt:lpstr>
      <vt:lpstr>2. …</vt:lpstr>
      <vt:lpstr>2. …</vt:lpstr>
      <vt:lpstr>2. …</vt:lpstr>
      <vt:lpstr>3. Experiencia internacional</vt:lpstr>
      <vt:lpstr> 4. Competencia en transporte.</vt:lpstr>
      <vt:lpstr>4. …</vt:lpstr>
      <vt:lpstr>4. …</vt:lpstr>
      <vt:lpstr>4 …</vt:lpstr>
      <vt:lpstr>4. …</vt:lpstr>
      <vt:lpstr>DIPLOMADO EN COMPETENCIA ECONÓMICA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DIPLOMADO EN COMPETENCIA</dc:title>
  <dc:creator>Alvaro Sanchez</dc:creator>
  <cp:lastModifiedBy>alvaro sanchez</cp:lastModifiedBy>
  <cp:revision>47</cp:revision>
  <dcterms:created xsi:type="dcterms:W3CDTF">2016-07-04T17:02:02Z</dcterms:created>
  <dcterms:modified xsi:type="dcterms:W3CDTF">2016-07-07T21:33:28Z</dcterms:modified>
</cp:coreProperties>
</file>