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63" r:id="rId9"/>
    <p:sldId id="264" r:id="rId10"/>
    <p:sldId id="269" r:id="rId11"/>
    <p:sldId id="265" r:id="rId12"/>
    <p:sldId id="268" r:id="rId13"/>
    <p:sldId id="270" r:id="rId14"/>
    <p:sldId id="266"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4660"/>
  </p:normalViewPr>
  <p:slideViewPr>
    <p:cSldViewPr snapToGrid="0" snapToObjects="1">
      <p:cViewPr varScale="1">
        <p:scale>
          <a:sx n="106" d="100"/>
          <a:sy n="106" d="100"/>
        </p:scale>
        <p:origin x="-142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944A1C3-9087-7E47-9D3E-CA5A457E6C1A}" type="datetimeFigureOut">
              <a:rPr lang="es-ES" smtClean="0"/>
              <a:t>11/11/13</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64C10EB-C5E0-D343-BB76-4DFA6B6030A1}" type="slidenum">
              <a:rPr lang="es-ES" smtClean="0"/>
              <a:t>‹Nr.›</a:t>
            </a:fld>
            <a:endParaRPr lang="es-ES"/>
          </a:p>
        </p:txBody>
      </p:sp>
    </p:spTree>
    <p:extLst>
      <p:ext uri="{BB962C8B-B14F-4D97-AF65-F5344CB8AC3E}">
        <p14:creationId xmlns:p14="http://schemas.microsoft.com/office/powerpoint/2010/main" val="44138981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149789-10FB-2141-A81A-F8B50C68DEE4}" type="datetimeFigureOut">
              <a:rPr lang="es-ES" smtClean="0"/>
              <a:t>11/11/13</a:t>
            </a:fld>
            <a:endParaRPr lang="es-ES"/>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EEBA5-55F3-3B47-AD2B-B7DE15EC3BAB}" type="slidenum">
              <a:rPr lang="es-ES" smtClean="0"/>
              <a:t>‹Nr.›</a:t>
            </a:fld>
            <a:endParaRPr lang="es-ES"/>
          </a:p>
        </p:txBody>
      </p:sp>
    </p:spTree>
    <p:extLst>
      <p:ext uri="{BB962C8B-B14F-4D97-AF65-F5344CB8AC3E}">
        <p14:creationId xmlns:p14="http://schemas.microsoft.com/office/powerpoint/2010/main" val="319242595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Rectá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ángu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á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ángu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ángu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ítu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_tradnl" smtClean="0"/>
              <a:t>Haga clic para modificar el estilo de subtítulo del patrón</a:t>
            </a:r>
            <a:endParaRPr kumimoji="0" lang="en-US"/>
          </a:p>
        </p:txBody>
      </p:sp>
      <p:sp>
        <p:nvSpPr>
          <p:cNvPr id="28" name="Marcador de fecha 27"/>
          <p:cNvSpPr>
            <a:spLocks noGrp="1"/>
          </p:cNvSpPr>
          <p:nvPr>
            <p:ph type="dt" sz="half" idx="10"/>
          </p:nvPr>
        </p:nvSpPr>
        <p:spPr/>
        <p:txBody>
          <a:bodyPr/>
          <a:lstStyle/>
          <a:p>
            <a:pPr eaLnBrk="1" latinLnBrk="0" hangingPunct="1"/>
            <a:fld id="{B841FF6E-CE1D-164F-B71B-CF93A5316F3F}" type="datetime1">
              <a:rPr lang="es-MX" smtClean="0"/>
              <a:t>11/11/13</a:t>
            </a:fld>
            <a:endParaRPr lang="en-US"/>
          </a:p>
        </p:txBody>
      </p:sp>
      <p:sp>
        <p:nvSpPr>
          <p:cNvPr id="17" name="Marcador de pie de página 16"/>
          <p:cNvSpPr>
            <a:spLocks noGrp="1"/>
          </p:cNvSpPr>
          <p:nvPr>
            <p:ph type="ftr" sz="quarter" idx="11"/>
          </p:nvPr>
        </p:nvSpPr>
        <p:spPr/>
        <p:txBody>
          <a:bodyPr/>
          <a:lstStyle/>
          <a:p>
            <a:endParaRPr kumimoji="0" lang="en-US"/>
          </a:p>
        </p:txBody>
      </p:sp>
      <p:sp>
        <p:nvSpPr>
          <p:cNvPr id="7" name="Conector recto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ángu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Marcador de número de diapositiva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eaLnBrk="1" latinLnBrk="0" hangingPunct="1"/>
            <a:fld id="{2C6B1FF6-39B9-40F5-8B67-33C6354A3D4F}" type="slidenum">
              <a:rPr kumimoji="0" lang="en-US" smtClean="0"/>
              <a:pPr eaLnBrk="1" latinLnBrk="0" hangingPunct="1"/>
              <a:t>‹Nr.›</a:t>
            </a:fld>
            <a:endParaRPr kumimoji="0" lang="en-US" dirty="0">
              <a:solidFill>
                <a:schemeClr val="accent3">
                  <a:shade val="75000"/>
                </a:schemeClr>
              </a:solidFill>
            </a:endParaRPr>
          </a:p>
        </p:txBody>
      </p:sp>
      <p:sp>
        <p:nvSpPr>
          <p:cNvPr id="8" name="Títu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_tradnl" smtClean="0"/>
              <a:t>Clic para editar título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es-ES_tradnl" smtClean="0"/>
              <a:t>Clic para editar título</a:t>
            </a:r>
            <a:endParaRPr kumimoji="0" lang="en-US"/>
          </a:p>
        </p:txBody>
      </p:sp>
      <p:sp>
        <p:nvSpPr>
          <p:cNvPr id="3" name="Marcador de texto vertical 2"/>
          <p:cNvSpPr>
            <a:spLocks noGrp="1"/>
          </p:cNvSpPr>
          <p:nvPr>
            <p:ph type="body" orient="vert" idx="1"/>
          </p:nvPr>
        </p:nvSpPr>
        <p:spPr/>
        <p:txBody>
          <a:bodyPr vert="eaVert"/>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
        <p:nvSpPr>
          <p:cNvPr id="4" name="Marcador de fecha 3"/>
          <p:cNvSpPr>
            <a:spLocks noGrp="1"/>
          </p:cNvSpPr>
          <p:nvPr>
            <p:ph type="dt" sz="half" idx="10"/>
          </p:nvPr>
        </p:nvSpPr>
        <p:spPr/>
        <p:txBody>
          <a:bodyPr/>
          <a:lstStyle/>
          <a:p>
            <a:pPr eaLnBrk="1" latinLnBrk="0" hangingPunct="1"/>
            <a:fld id="{FFAF72FD-262D-B748-A556-8320176CAC89}" type="datetime1">
              <a:rPr lang="es-MX" smtClean="0"/>
              <a:t>11/11/13</a:t>
            </a:fld>
            <a:endParaRPr lang="en-US"/>
          </a:p>
        </p:txBody>
      </p:sp>
      <p:sp>
        <p:nvSpPr>
          <p:cNvPr id="5" name="Marcador de pie de página 4"/>
          <p:cNvSpPr>
            <a:spLocks noGrp="1"/>
          </p:cNvSpPr>
          <p:nvPr>
            <p:ph type="ftr" sz="quarter" idx="11"/>
          </p:nvPr>
        </p:nvSpPr>
        <p:spPr/>
        <p:txBody>
          <a:bodyPr/>
          <a:lstStyle/>
          <a:p>
            <a:endParaRPr kumimoji="0" lang="en-US"/>
          </a:p>
        </p:txBody>
      </p:sp>
      <p:sp>
        <p:nvSpPr>
          <p:cNvPr id="6" name="Marcador de número de diapositiva 5"/>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‹Nr.›</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Rectá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ángu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ángu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ángu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ángu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ángu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ector recto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Marcador de número de diapositiva 5"/>
          <p:cNvSpPr>
            <a:spLocks noGrp="1"/>
          </p:cNvSpPr>
          <p:nvPr>
            <p:ph type="sldNum" sz="quarter" idx="12"/>
          </p:nvPr>
        </p:nvSpPr>
        <p:spPr>
          <a:xfrm>
            <a:off x="6915912" y="3009901"/>
            <a:ext cx="457200" cy="441325"/>
          </a:xfrm>
        </p:spPr>
        <p:txBody>
          <a:bodyPr/>
          <a:lstStyle/>
          <a:p>
            <a:pPr eaLnBrk="1" latinLnBrk="0" hangingPunct="1"/>
            <a:fld id="{2C6B1FF6-39B9-40F5-8B67-33C6354A3D4F}" type="slidenum">
              <a:rPr kumimoji="0" lang="en-US" smtClean="0"/>
              <a:pPr eaLnBrk="1" latinLnBrk="0" hangingPunct="1"/>
              <a:t>‹Nr.›</a:t>
            </a:fld>
            <a:endParaRPr kumimoji="0" lang="en-US" dirty="0"/>
          </a:p>
        </p:txBody>
      </p:sp>
      <p:sp>
        <p:nvSpPr>
          <p:cNvPr id="3" name="Marcador de texto vertical 2"/>
          <p:cNvSpPr>
            <a:spLocks noGrp="1"/>
          </p:cNvSpPr>
          <p:nvPr>
            <p:ph type="body" orient="vert" idx="1"/>
          </p:nvPr>
        </p:nvSpPr>
        <p:spPr>
          <a:xfrm>
            <a:off x="304800" y="304800"/>
            <a:ext cx="6553200" cy="5821366"/>
          </a:xfrm>
        </p:spPr>
        <p:txBody>
          <a:bodyPr vert="eaVert"/>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
        <p:nvSpPr>
          <p:cNvPr id="4" name="Marcador de fecha 3"/>
          <p:cNvSpPr>
            <a:spLocks noGrp="1"/>
          </p:cNvSpPr>
          <p:nvPr>
            <p:ph type="dt" sz="half" idx="10"/>
          </p:nvPr>
        </p:nvSpPr>
        <p:spPr/>
        <p:txBody>
          <a:bodyPr/>
          <a:lstStyle/>
          <a:p>
            <a:pPr eaLnBrk="1" latinLnBrk="0" hangingPunct="1"/>
            <a:fld id="{7C49FF5F-61B4-FA43-AE5D-9AA92EB47F8E}" type="datetime1">
              <a:rPr lang="es-MX" smtClean="0"/>
              <a:t>11/11/13</a:t>
            </a:fld>
            <a:endParaRPr lang="en-US"/>
          </a:p>
        </p:txBody>
      </p:sp>
      <p:sp>
        <p:nvSpPr>
          <p:cNvPr id="5" name="Marcador de pie de página 4"/>
          <p:cNvSpPr>
            <a:spLocks noGrp="1"/>
          </p:cNvSpPr>
          <p:nvPr>
            <p:ph type="ftr" sz="quarter" idx="11"/>
          </p:nvPr>
        </p:nvSpPr>
        <p:spPr/>
        <p:txBody>
          <a:bodyPr/>
          <a:lstStyle/>
          <a:p>
            <a:endParaRPr kumimoji="0" lang="en-US"/>
          </a:p>
        </p:txBody>
      </p:sp>
      <p:sp>
        <p:nvSpPr>
          <p:cNvPr id="2" name="Título vertical 1"/>
          <p:cNvSpPr>
            <a:spLocks noGrp="1"/>
          </p:cNvSpPr>
          <p:nvPr>
            <p:ph type="title" orient="vert"/>
          </p:nvPr>
        </p:nvSpPr>
        <p:spPr>
          <a:xfrm>
            <a:off x="7391400" y="304801"/>
            <a:ext cx="1447800" cy="5851525"/>
          </a:xfrm>
        </p:spPr>
        <p:txBody>
          <a:bodyPr vert="eaVert"/>
          <a:lstStyle/>
          <a:p>
            <a:r>
              <a:rPr kumimoji="0" lang="es-ES_tradnl" smtClean="0"/>
              <a:t>Clic para editar título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solidFill>
                  <a:schemeClr val="accent3">
                    <a:shade val="75000"/>
                  </a:schemeClr>
                </a:solidFill>
              </a:defRPr>
            </a:lvl1pPr>
          </a:lstStyle>
          <a:p>
            <a:r>
              <a:rPr kumimoji="0" lang="es-ES_tradnl" smtClean="0"/>
              <a:t>Clic para editar título</a:t>
            </a:r>
            <a:endParaRPr kumimoji="0" lang="en-US"/>
          </a:p>
        </p:txBody>
      </p:sp>
      <p:sp>
        <p:nvSpPr>
          <p:cNvPr id="4" name="Marcador de fecha 3"/>
          <p:cNvSpPr>
            <a:spLocks noGrp="1"/>
          </p:cNvSpPr>
          <p:nvPr>
            <p:ph type="dt" sz="half" idx="10"/>
          </p:nvPr>
        </p:nvSpPr>
        <p:spPr/>
        <p:txBody>
          <a:bodyPr/>
          <a:lstStyle/>
          <a:p>
            <a:pPr eaLnBrk="1" latinLnBrk="0" hangingPunct="1"/>
            <a:fld id="{1EEF0418-17D6-714F-801C-CD2EE49B51A1}" type="datetime1">
              <a:rPr lang="es-MX" smtClean="0"/>
              <a:t>11/11/13</a:t>
            </a:fld>
            <a:endParaRPr lang="en-US"/>
          </a:p>
        </p:txBody>
      </p:sp>
      <p:sp>
        <p:nvSpPr>
          <p:cNvPr id="5" name="Marcador de pie de página 4"/>
          <p:cNvSpPr>
            <a:spLocks noGrp="1"/>
          </p:cNvSpPr>
          <p:nvPr>
            <p:ph type="ftr" sz="quarter" idx="11"/>
          </p:nvPr>
        </p:nvSpPr>
        <p:spPr/>
        <p:txBody>
          <a:bodyPr/>
          <a:lstStyle/>
          <a:p>
            <a:endParaRPr kumimoji="0" lang="en-US"/>
          </a:p>
        </p:txBody>
      </p:sp>
      <p:sp>
        <p:nvSpPr>
          <p:cNvPr id="6" name="Marcador de número de diapositiva 5"/>
          <p:cNvSpPr>
            <a:spLocks noGrp="1"/>
          </p:cNvSpPr>
          <p:nvPr>
            <p:ph type="sldNum" sz="quarter" idx="12"/>
          </p:nvPr>
        </p:nvSpPr>
        <p:spPr>
          <a:xfrm>
            <a:off x="4361688" y="1026372"/>
            <a:ext cx="457200" cy="441325"/>
          </a:xfrm>
        </p:spPr>
        <p:txBody>
          <a:bodyPr/>
          <a:lstStyle/>
          <a:p>
            <a:pPr eaLnBrk="1" latinLnBrk="0" hangingPunct="1"/>
            <a:fld id="{2C6B1FF6-39B9-40F5-8B67-33C6354A3D4F}" type="slidenum">
              <a:rPr kumimoji="0" lang="en-US" smtClean="0"/>
              <a:pPr eaLnBrk="1" latinLnBrk="0" hangingPunct="1"/>
              <a:t>‹Nr.›</a:t>
            </a:fld>
            <a:endParaRPr kumimoji="0" lang="en-US" dirty="0"/>
          </a:p>
        </p:txBody>
      </p:sp>
      <p:sp>
        <p:nvSpPr>
          <p:cNvPr id="8" name="Marcador de contenido 7"/>
          <p:cNvSpPr>
            <a:spLocks noGrp="1"/>
          </p:cNvSpPr>
          <p:nvPr>
            <p:ph sz="quarter" idx="1"/>
          </p:nvPr>
        </p:nvSpPr>
        <p:spPr>
          <a:xfrm>
            <a:off x="301752" y="1527048"/>
            <a:ext cx="8503920" cy="4572000"/>
          </a:xfrm>
        </p:spPr>
        <p:txBody>
          <a:body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Rectá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á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ángu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ángu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ángu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ángu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arcador de tex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_tradnl" smtClean="0"/>
              <a:t>Haga clic para modificar el estilo de texto del patrón</a:t>
            </a:r>
          </a:p>
        </p:txBody>
      </p:sp>
      <p:sp>
        <p:nvSpPr>
          <p:cNvPr id="13" name="Rectángu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ángu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Marcador de pie de página 4"/>
          <p:cNvSpPr>
            <a:spLocks noGrp="1"/>
          </p:cNvSpPr>
          <p:nvPr>
            <p:ph type="ftr" sz="quarter" idx="11"/>
          </p:nvPr>
        </p:nvSpPr>
        <p:spPr/>
        <p:txBody>
          <a:bodyPr/>
          <a:lstStyle/>
          <a:p>
            <a:endParaRPr kumimoji="0" lang="en-US"/>
          </a:p>
        </p:txBody>
      </p:sp>
      <p:sp>
        <p:nvSpPr>
          <p:cNvPr id="4" name="Marcador de fecha 3"/>
          <p:cNvSpPr>
            <a:spLocks noGrp="1"/>
          </p:cNvSpPr>
          <p:nvPr>
            <p:ph type="dt" sz="half" idx="10"/>
          </p:nvPr>
        </p:nvSpPr>
        <p:spPr/>
        <p:txBody>
          <a:bodyPr/>
          <a:lstStyle/>
          <a:p>
            <a:pPr eaLnBrk="1" latinLnBrk="0" hangingPunct="1"/>
            <a:fld id="{869E0B2D-67E1-E447-8F50-6EF9B72D6EFD}" type="datetime1">
              <a:rPr lang="es-MX" smtClean="0"/>
              <a:t>11/11/13</a:t>
            </a:fld>
            <a:endParaRPr lang="en-US"/>
          </a:p>
        </p:txBody>
      </p:sp>
      <p:sp>
        <p:nvSpPr>
          <p:cNvPr id="8" name="Conector recto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Marcador de número de diapositiva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eaLnBrk="1" latinLnBrk="0" hangingPunct="1"/>
            <a:fld id="{2C6B1FF6-39B9-40F5-8B67-33C6354A3D4F}" type="slidenum">
              <a:rPr kumimoji="0" lang="en-US" smtClean="0"/>
              <a:pPr eaLnBrk="1" latinLnBrk="0" hangingPunct="1"/>
              <a:t>‹Nr.›</a:t>
            </a:fld>
            <a:endParaRPr kumimoji="0" lang="en-US" dirty="0">
              <a:solidFill>
                <a:schemeClr val="accent3">
                  <a:shade val="75000"/>
                </a:schemeClr>
              </a:solidFill>
            </a:endParaRPr>
          </a:p>
        </p:txBody>
      </p:sp>
      <p:sp>
        <p:nvSpPr>
          <p:cNvPr id="2" name="Títu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_tradnl" smtClean="0"/>
              <a:t>Clic para editar título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301752" y="228600"/>
            <a:ext cx="8534400" cy="758952"/>
          </a:xfrm>
        </p:spPr>
        <p:txBody>
          <a:bodyPr/>
          <a:lstStyle/>
          <a:p>
            <a:r>
              <a:rPr kumimoji="0" lang="es-ES_tradnl" smtClean="0"/>
              <a:t>Clic para editar título</a:t>
            </a:r>
            <a:endParaRPr kumimoji="0" lang="en-US"/>
          </a:p>
        </p:txBody>
      </p:sp>
      <p:sp>
        <p:nvSpPr>
          <p:cNvPr id="5" name="Marcador de fecha 4"/>
          <p:cNvSpPr>
            <a:spLocks noGrp="1"/>
          </p:cNvSpPr>
          <p:nvPr>
            <p:ph type="dt" sz="half" idx="10"/>
          </p:nvPr>
        </p:nvSpPr>
        <p:spPr>
          <a:xfrm>
            <a:off x="5791200" y="6409944"/>
            <a:ext cx="3044952" cy="365760"/>
          </a:xfrm>
        </p:spPr>
        <p:txBody>
          <a:bodyPr/>
          <a:lstStyle/>
          <a:p>
            <a:pPr eaLnBrk="1" latinLnBrk="0" hangingPunct="1"/>
            <a:fld id="{08034475-FD55-824C-B4E6-04A49637958F}" type="datetime1">
              <a:rPr lang="es-MX" smtClean="0"/>
              <a:t>11/11/13</a:t>
            </a:fld>
            <a:endParaRPr lang="en-US"/>
          </a:p>
        </p:txBody>
      </p:sp>
      <p:sp>
        <p:nvSpPr>
          <p:cNvPr id="6" name="Marcador de pie de página 5"/>
          <p:cNvSpPr>
            <a:spLocks noGrp="1"/>
          </p:cNvSpPr>
          <p:nvPr>
            <p:ph type="ftr" sz="quarter" idx="11"/>
          </p:nvPr>
        </p:nvSpPr>
        <p:spPr/>
        <p:txBody>
          <a:bodyPr/>
          <a:lstStyle/>
          <a:p>
            <a:endParaRPr kumimoji="0" lang="en-US" dirty="0"/>
          </a:p>
        </p:txBody>
      </p:sp>
      <p:sp>
        <p:nvSpPr>
          <p:cNvPr id="7" name="Marcador de número de diapositiva 6"/>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‹Nr.›</a:t>
            </a:fld>
            <a:endParaRPr kumimoji="0" lang="en-US"/>
          </a:p>
        </p:txBody>
      </p:sp>
      <p:sp>
        <p:nvSpPr>
          <p:cNvPr id="8" name="Conector recto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Marcador de contenido 9"/>
          <p:cNvSpPr>
            <a:spLocks noGrp="1"/>
          </p:cNvSpPr>
          <p:nvPr>
            <p:ph sz="half" idx="1"/>
          </p:nvPr>
        </p:nvSpPr>
        <p:spPr>
          <a:xfrm>
            <a:off x="301752" y="1371600"/>
            <a:ext cx="4038600" cy="4681728"/>
          </a:xfrm>
        </p:spPr>
        <p:txBody>
          <a:bodyPr/>
          <a:lstStyle>
            <a:lvl1pPr>
              <a:defRPr sz="2500"/>
            </a:lvl1p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
        <p:nvSpPr>
          <p:cNvPr id="12" name="Marcador de contenido 11"/>
          <p:cNvSpPr>
            <a:spLocks noGrp="1"/>
          </p:cNvSpPr>
          <p:nvPr>
            <p:ph sz="half" idx="2"/>
          </p:nvPr>
        </p:nvSpPr>
        <p:spPr>
          <a:xfrm>
            <a:off x="4800600" y="1371600"/>
            <a:ext cx="4038600" cy="4681728"/>
          </a:xfrm>
        </p:spPr>
        <p:txBody>
          <a:bodyPr/>
          <a:lstStyle>
            <a:lvl1pPr>
              <a:defRPr sz="2500"/>
            </a:lvl1p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Conector recto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ángu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á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ángu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ángu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ángu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ángu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arcador de tex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_tradnl" smtClean="0"/>
              <a:t>Haga clic para modificar el estilo de texto del patrón</a:t>
            </a:r>
          </a:p>
        </p:txBody>
      </p:sp>
      <p:sp>
        <p:nvSpPr>
          <p:cNvPr id="4" name="Marcador de tex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_tradnl" smtClean="0"/>
              <a:t>Haga clic para modificar el estilo de texto del patrón</a:t>
            </a:r>
          </a:p>
        </p:txBody>
      </p:sp>
      <p:sp>
        <p:nvSpPr>
          <p:cNvPr id="7" name="Marcador de fecha 6"/>
          <p:cNvSpPr>
            <a:spLocks noGrp="1"/>
          </p:cNvSpPr>
          <p:nvPr>
            <p:ph type="dt" sz="half" idx="10"/>
          </p:nvPr>
        </p:nvSpPr>
        <p:spPr/>
        <p:txBody>
          <a:bodyPr/>
          <a:lstStyle/>
          <a:p>
            <a:pPr eaLnBrk="1" latinLnBrk="0" hangingPunct="1"/>
            <a:fld id="{32832720-B81B-6D46-94F3-01F66D04CCC6}" type="datetime1">
              <a:rPr lang="es-MX" smtClean="0"/>
              <a:t>11/11/13</a:t>
            </a:fld>
            <a:endParaRPr lang="en-US"/>
          </a:p>
        </p:txBody>
      </p:sp>
      <p:sp>
        <p:nvSpPr>
          <p:cNvPr id="8" name="Marcador de pie de página 7"/>
          <p:cNvSpPr>
            <a:spLocks noGrp="1"/>
          </p:cNvSpPr>
          <p:nvPr>
            <p:ph type="ftr" sz="quarter" idx="11"/>
          </p:nvPr>
        </p:nvSpPr>
        <p:spPr>
          <a:xfrm>
            <a:off x="304800" y="6409944"/>
            <a:ext cx="3581400" cy="365760"/>
          </a:xfrm>
        </p:spPr>
        <p:txBody>
          <a:bodyPr/>
          <a:lstStyle/>
          <a:p>
            <a:endParaRPr kumimoji="0" lang="en-US"/>
          </a:p>
        </p:txBody>
      </p:sp>
      <p:sp>
        <p:nvSpPr>
          <p:cNvPr id="15" name="Conector recto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ángu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Marcador de contenido 23"/>
          <p:cNvSpPr>
            <a:spLocks noGrp="1"/>
          </p:cNvSpPr>
          <p:nvPr>
            <p:ph sz="quarter" idx="2"/>
          </p:nvPr>
        </p:nvSpPr>
        <p:spPr>
          <a:xfrm>
            <a:off x="301752" y="2471383"/>
            <a:ext cx="4041648" cy="3818404"/>
          </a:xfrm>
        </p:spPr>
        <p:txBody>
          <a:body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
        <p:nvSpPr>
          <p:cNvPr id="26" name="Marcador de contenido 25"/>
          <p:cNvSpPr>
            <a:spLocks noGrp="1"/>
          </p:cNvSpPr>
          <p:nvPr>
            <p:ph sz="quarter" idx="4"/>
          </p:nvPr>
        </p:nvSpPr>
        <p:spPr>
          <a:xfrm>
            <a:off x="4800600" y="2471383"/>
            <a:ext cx="4038600" cy="3822192"/>
          </a:xfrm>
        </p:spPr>
        <p:txBody>
          <a:body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
        <p:nvSpPr>
          <p:cNvPr id="25" name="E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Marcador de número de diapositiva 8"/>
          <p:cNvSpPr>
            <a:spLocks noGrp="1"/>
          </p:cNvSpPr>
          <p:nvPr>
            <p:ph type="sldNum" sz="quarter" idx="12"/>
          </p:nvPr>
        </p:nvSpPr>
        <p:spPr>
          <a:xfrm>
            <a:off x="4343400" y="1042416"/>
            <a:ext cx="457200" cy="441325"/>
          </a:xfrm>
        </p:spPr>
        <p:txBody>
          <a:bodyPr/>
          <a:lstStyle>
            <a:lvl1pPr algn="ctr">
              <a:defRPr/>
            </a:lvl1pPr>
          </a:lstStyle>
          <a:p>
            <a:pPr algn="ctr" eaLnBrk="1" latinLnBrk="0" hangingPunct="1"/>
            <a:fld id="{2C6B1FF6-39B9-40F5-8B67-33C6354A3D4F}" type="slidenum">
              <a:rPr kumimoji="0" lang="en-US" smtClean="0"/>
              <a:pPr algn="ctr" eaLnBrk="1" latinLnBrk="0" hangingPunct="1"/>
              <a:t>‹Nr.›</a:t>
            </a:fld>
            <a:endParaRPr kumimoji="0" lang="en-US" dirty="0"/>
          </a:p>
        </p:txBody>
      </p:sp>
      <p:sp>
        <p:nvSpPr>
          <p:cNvPr id="23" name="Título 22"/>
          <p:cNvSpPr>
            <a:spLocks noGrp="1"/>
          </p:cNvSpPr>
          <p:nvPr>
            <p:ph type="title"/>
          </p:nvPr>
        </p:nvSpPr>
        <p:spPr/>
        <p:txBody>
          <a:bodyPr rtlCol="0" anchor="b" anchorCtr="0"/>
          <a:lstStyle/>
          <a:p>
            <a:r>
              <a:rPr kumimoji="0" lang="es-ES_tradnl" smtClean="0"/>
              <a:t>Clic para editar título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es-ES_tradnl" smtClean="0"/>
              <a:t>Clic para editar título</a:t>
            </a:r>
            <a:endParaRPr kumimoji="0" lang="en-US"/>
          </a:p>
        </p:txBody>
      </p:sp>
      <p:sp>
        <p:nvSpPr>
          <p:cNvPr id="3" name="Marcador de fecha 2"/>
          <p:cNvSpPr>
            <a:spLocks noGrp="1"/>
          </p:cNvSpPr>
          <p:nvPr>
            <p:ph type="dt" sz="half" idx="10"/>
          </p:nvPr>
        </p:nvSpPr>
        <p:spPr/>
        <p:txBody>
          <a:bodyPr/>
          <a:lstStyle/>
          <a:p>
            <a:pPr eaLnBrk="1" latinLnBrk="0" hangingPunct="1"/>
            <a:fld id="{06DECE4A-D926-FE42-A150-E9FBE12807AF}" type="datetime1">
              <a:rPr lang="es-MX" smtClean="0"/>
              <a:t>11/11/13</a:t>
            </a:fld>
            <a:endParaRPr lang="en-US"/>
          </a:p>
        </p:txBody>
      </p:sp>
      <p:sp>
        <p:nvSpPr>
          <p:cNvPr id="4" name="Marcador de pie de página 3"/>
          <p:cNvSpPr>
            <a:spLocks noGrp="1"/>
          </p:cNvSpPr>
          <p:nvPr>
            <p:ph type="ftr" sz="quarter" idx="11"/>
          </p:nvPr>
        </p:nvSpPr>
        <p:spPr/>
        <p:txBody>
          <a:bodyPr/>
          <a:lstStyle/>
          <a:p>
            <a:endParaRPr kumimoji="0" lang="en-US" dirty="0"/>
          </a:p>
        </p:txBody>
      </p:sp>
      <p:sp>
        <p:nvSpPr>
          <p:cNvPr id="5" name="Marcador de número de diapositiva 4"/>
          <p:cNvSpPr>
            <a:spLocks noGrp="1"/>
          </p:cNvSpPr>
          <p:nvPr>
            <p:ph type="sldNum" sz="quarter" idx="12"/>
          </p:nvPr>
        </p:nvSpPr>
        <p:spPr>
          <a:xfrm>
            <a:off x="4343400" y="1036020"/>
            <a:ext cx="457200" cy="441325"/>
          </a:xfrm>
        </p:spPr>
        <p:txBody>
          <a:bodyPr/>
          <a:lstStyle/>
          <a:p>
            <a:pPr eaLnBrk="1" latinLnBrk="0" hangingPunct="1"/>
            <a:fld id="{2C6B1FF6-39B9-40F5-8B67-33C6354A3D4F}" type="slidenum">
              <a:rPr kumimoji="0" lang="en-US" smtClean="0"/>
              <a:pPr eaLnBrk="1" latinLnBrk="0" hangingPunct="1"/>
              <a:t>‹Nr.›</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Rectá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ángu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ángu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ángu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ángu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ángu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Marcador de fecha 1"/>
          <p:cNvSpPr>
            <a:spLocks noGrp="1"/>
          </p:cNvSpPr>
          <p:nvPr>
            <p:ph type="dt" sz="half" idx="10"/>
          </p:nvPr>
        </p:nvSpPr>
        <p:spPr/>
        <p:txBody>
          <a:bodyPr/>
          <a:lstStyle/>
          <a:p>
            <a:pPr eaLnBrk="1" latinLnBrk="0" hangingPunct="1"/>
            <a:fld id="{441DB141-A4D8-9242-B8D7-E790F8F07A5F}" type="datetime1">
              <a:rPr lang="es-MX" smtClean="0"/>
              <a:t>11/11/13</a:t>
            </a:fld>
            <a:endParaRPr lang="en-US"/>
          </a:p>
        </p:txBody>
      </p:sp>
      <p:sp>
        <p:nvSpPr>
          <p:cNvPr id="3" name="Marcador de pie de página 2"/>
          <p:cNvSpPr>
            <a:spLocks noGrp="1"/>
          </p:cNvSpPr>
          <p:nvPr>
            <p:ph type="ftr" sz="quarter" idx="11"/>
          </p:nvPr>
        </p:nvSpPr>
        <p:spPr/>
        <p:txBody>
          <a:bodyPr/>
          <a:lstStyle/>
          <a:p>
            <a:endParaRPr kumimoji="0" lang="en-US"/>
          </a:p>
        </p:txBody>
      </p:sp>
      <p:sp>
        <p:nvSpPr>
          <p:cNvPr id="4" name="Marcador de número de diapositiva 3"/>
          <p:cNvSpPr>
            <a:spLocks noGrp="1"/>
          </p:cNvSpPr>
          <p:nvPr>
            <p:ph type="sldNum" sz="quarter" idx="12"/>
          </p:nvPr>
        </p:nvSpPr>
        <p:spPr>
          <a:xfrm>
            <a:off x="4267200" y="6324600"/>
            <a:ext cx="609600" cy="441324"/>
          </a:xfrm>
        </p:spPr>
        <p:txBody>
          <a:bodyPr/>
          <a:lstStyle>
            <a:lvl1pPr>
              <a:defRPr>
                <a:solidFill>
                  <a:srgbClr val="FFFFFF"/>
                </a:solidFill>
              </a:defRPr>
            </a:lvl1pPr>
          </a:lstStyle>
          <a:p>
            <a:pPr eaLnBrk="1" latinLnBrk="0" hangingPunct="1"/>
            <a:fld id="{2C6B1FF6-39B9-40F5-8B67-33C6354A3D4F}" type="slidenum">
              <a:rPr kumimoji="0" lang="en-US" smtClean="0"/>
              <a:pPr eaLnBrk="1" latinLnBrk="0" hangingPunct="1"/>
              <a:t>‹Nr.›</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Rectángu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á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ángu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ángu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á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ángu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_tradnl" smtClean="0"/>
              <a:t>Clic para editar título</a:t>
            </a:r>
            <a:endParaRPr kumimoji="0" lang="en-US"/>
          </a:p>
        </p:txBody>
      </p:sp>
      <p:sp>
        <p:nvSpPr>
          <p:cNvPr id="3" name="Marcador de tex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_tradnl" smtClean="0"/>
              <a:t>Haga clic para modificar el estilo de texto del patrón</a:t>
            </a:r>
          </a:p>
        </p:txBody>
      </p:sp>
      <p:sp>
        <p:nvSpPr>
          <p:cNvPr id="8" name="Rectángu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ector recto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Marcador de contenido 19"/>
          <p:cNvSpPr>
            <a:spLocks noGrp="1"/>
          </p:cNvSpPr>
          <p:nvPr>
            <p:ph sz="quarter" idx="1"/>
          </p:nvPr>
        </p:nvSpPr>
        <p:spPr>
          <a:xfrm>
            <a:off x="3124200" y="685800"/>
            <a:ext cx="5638800" cy="5410200"/>
          </a:xfrm>
        </p:spPr>
        <p:txBody>
          <a:bodyPr/>
          <a:lstStyle/>
          <a:p>
            <a:pPr lvl="0" eaLnBrk="1" latinLnBrk="0" hangingPunct="1"/>
            <a:r>
              <a:rPr lang="es-ES_tradnl" smtClean="0"/>
              <a:t>Haga clic para modificar el estilo de texto del patrón</a:t>
            </a:r>
          </a:p>
          <a:p>
            <a:pPr lvl="1" eaLnBrk="1" latinLnBrk="0" hangingPunct="1"/>
            <a:r>
              <a:rPr lang="es-ES_tradnl" smtClean="0"/>
              <a:t>Segundo nivel</a:t>
            </a:r>
          </a:p>
          <a:p>
            <a:pPr lvl="2" eaLnBrk="1" latinLnBrk="0" hangingPunct="1"/>
            <a:r>
              <a:rPr lang="es-ES_tradnl" smtClean="0"/>
              <a:t>Tercer nivel</a:t>
            </a:r>
          </a:p>
          <a:p>
            <a:pPr lvl="3" eaLnBrk="1" latinLnBrk="0" hangingPunct="1"/>
            <a:r>
              <a:rPr lang="es-ES_tradnl" smtClean="0"/>
              <a:t>Cuarto nivel</a:t>
            </a:r>
          </a:p>
          <a:p>
            <a:pPr lvl="4" eaLnBrk="1" latinLnBrk="0" hangingPunct="1"/>
            <a:r>
              <a:rPr lang="es-ES_tradnl" smtClean="0"/>
              <a:t>Quinto nivel</a:t>
            </a:r>
            <a:endParaRPr kumimoji="0" lang="en-US"/>
          </a:p>
        </p:txBody>
      </p:sp>
      <p:sp>
        <p:nvSpPr>
          <p:cNvPr id="10" name="E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Marcador de número de diapositiva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pPr eaLnBrk="1" latinLnBrk="0" hangingPunct="1"/>
            <a:fld id="{2C6B1FF6-39B9-40F5-8B67-33C6354A3D4F}" type="slidenum">
              <a:rPr kumimoji="0" lang="en-US" smtClean="0"/>
              <a:pPr eaLnBrk="1" latinLnBrk="0" hangingPunct="1"/>
              <a:t>‹Nr.›</a:t>
            </a:fld>
            <a:endParaRPr kumimoji="0" lang="en-US" dirty="0">
              <a:solidFill>
                <a:schemeClr val="accent3">
                  <a:shade val="75000"/>
                </a:schemeClr>
              </a:solidFill>
            </a:endParaRPr>
          </a:p>
        </p:txBody>
      </p:sp>
      <p:sp>
        <p:nvSpPr>
          <p:cNvPr id="21" name="Rectángu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Marcador de fecha 4"/>
          <p:cNvSpPr>
            <a:spLocks noGrp="1"/>
          </p:cNvSpPr>
          <p:nvPr>
            <p:ph type="dt" sz="half" idx="10"/>
          </p:nvPr>
        </p:nvSpPr>
        <p:spPr/>
        <p:txBody>
          <a:bodyPr/>
          <a:lstStyle/>
          <a:p>
            <a:pPr eaLnBrk="1" latinLnBrk="0" hangingPunct="1"/>
            <a:fld id="{7AEC39F2-2126-6B4D-96FC-FFC390C7EC98}" type="datetime1">
              <a:rPr lang="es-MX" smtClean="0"/>
              <a:t>11/11/13</a:t>
            </a:fld>
            <a:endParaRPr lang="en-US"/>
          </a:p>
        </p:txBody>
      </p:sp>
      <p:sp>
        <p:nvSpPr>
          <p:cNvPr id="6" name="Marcador de pie de página 5"/>
          <p:cNvSpPr>
            <a:spLocks noGrp="1"/>
          </p:cNvSpPr>
          <p:nvPr>
            <p:ph type="ftr" sz="quarter" idx="11"/>
          </p:nvPr>
        </p:nvSpPr>
        <p:spPr>
          <a:xfrm>
            <a:off x="301752" y="6410848"/>
            <a:ext cx="3383280" cy="365760"/>
          </a:xfrm>
        </p:spPr>
        <p:txBody>
          <a:bodyPr/>
          <a:lstStyle/>
          <a:p>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Conector recto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á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ángu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ángu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á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ángu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ángu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ángu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Marcador de número de diapositiva 6"/>
          <p:cNvSpPr>
            <a:spLocks noGrp="1"/>
          </p:cNvSpPr>
          <p:nvPr>
            <p:ph type="sldNum" sz="quarter" idx="12"/>
          </p:nvPr>
        </p:nvSpPr>
        <p:spPr>
          <a:xfrm>
            <a:off x="1371600" y="312738"/>
            <a:ext cx="457200" cy="441325"/>
          </a:xfrm>
        </p:spPr>
        <p:txBody>
          <a:bodyPr/>
          <a:lstStyle/>
          <a:p>
            <a:pPr eaLnBrk="1" latinLnBrk="0" hangingPunct="1"/>
            <a:fld id="{2C6B1FF6-39B9-40F5-8B67-33C6354A3D4F}" type="slidenum">
              <a:rPr kumimoji="0" lang="en-US" smtClean="0"/>
              <a:pPr eaLnBrk="1" latinLnBrk="0" hangingPunct="1"/>
              <a:t>‹Nr.›</a:t>
            </a:fld>
            <a:endParaRPr kumimoji="0" lang="en-US" dirty="0"/>
          </a:p>
        </p:txBody>
      </p:sp>
      <p:sp>
        <p:nvSpPr>
          <p:cNvPr id="2" name="Títu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_tradnl" smtClean="0"/>
              <a:t>Clic para editar título</a:t>
            </a:r>
            <a:endParaRPr kumimoji="0" lang="en-US"/>
          </a:p>
        </p:txBody>
      </p:sp>
      <p:sp>
        <p:nvSpPr>
          <p:cNvPr id="3" name="Marcador de posición de imagen 2"/>
          <p:cNvSpPr>
            <a:spLocks noGrp="1"/>
          </p:cNvSpPr>
          <p:nvPr>
            <p:ph type="pic" idx="1"/>
          </p:nvPr>
        </p:nvSpPr>
        <p:spPr>
          <a:xfrm>
            <a:off x="3000375" y="609600"/>
            <a:ext cx="5867400" cy="4267200"/>
          </a:xfrm>
        </p:spPr>
        <p:txBody>
          <a:bodyPr/>
          <a:lstStyle>
            <a:lvl1pPr marL="0" indent="0">
              <a:buNone/>
              <a:defRPr sz="3200"/>
            </a:lvl1pPr>
          </a:lstStyle>
          <a:p>
            <a:r>
              <a:rPr kumimoji="0" lang="es-ES_tradnl" smtClean="0"/>
              <a:t>Arrastre la imagen al marcador de posición o haga clic en el icono para agregar</a:t>
            </a:r>
            <a:endParaRPr kumimoji="0" lang="en-US" dirty="0"/>
          </a:p>
        </p:txBody>
      </p:sp>
      <p:sp>
        <p:nvSpPr>
          <p:cNvPr id="4" name="Marcador de tex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_tradnl" smtClean="0"/>
              <a:t>Haga clic para modificar el estilo de texto del patrón</a:t>
            </a:r>
          </a:p>
        </p:txBody>
      </p:sp>
      <p:sp>
        <p:nvSpPr>
          <p:cNvPr id="22" name="Rectángu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Marcador de fecha 4"/>
          <p:cNvSpPr>
            <a:spLocks noGrp="1"/>
          </p:cNvSpPr>
          <p:nvPr>
            <p:ph type="dt" sz="half" idx="10"/>
          </p:nvPr>
        </p:nvSpPr>
        <p:spPr>
          <a:xfrm>
            <a:off x="5788152" y="6404984"/>
            <a:ext cx="3044952" cy="365760"/>
          </a:xfrm>
        </p:spPr>
        <p:txBody>
          <a:bodyPr/>
          <a:lstStyle/>
          <a:p>
            <a:pPr eaLnBrk="1" latinLnBrk="0" hangingPunct="1"/>
            <a:fld id="{848A471A-660D-B143-922A-F2AD40C3A611}" type="datetime1">
              <a:rPr lang="es-MX" smtClean="0"/>
              <a:t>11/11/13</a:t>
            </a:fld>
            <a:endParaRPr lang="en-US" dirty="0"/>
          </a:p>
        </p:txBody>
      </p:sp>
      <p:sp>
        <p:nvSpPr>
          <p:cNvPr id="6" name="Marcador de pie de página 5"/>
          <p:cNvSpPr>
            <a:spLocks noGrp="1"/>
          </p:cNvSpPr>
          <p:nvPr>
            <p:ph type="ftr" sz="quarter" idx="11"/>
          </p:nvPr>
        </p:nvSpPr>
        <p:spPr>
          <a:xfrm>
            <a:off x="301752" y="6410848"/>
            <a:ext cx="3584448" cy="365760"/>
          </a:xfrm>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ángu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ángu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á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ángu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ángu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Marcador de fech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lgn="r" eaLnBrk="1" latinLnBrk="0" hangingPunct="1"/>
            <a:fld id="{F892A83E-7492-8544-8FC2-2EC475EBCEC8}" type="datetime1">
              <a:rPr lang="es-MX" smtClean="0"/>
              <a:t>11/11/13</a:t>
            </a:fld>
            <a:endParaRPr lang="en-US" sz="1400" dirty="0">
              <a:solidFill>
                <a:srgbClr val="FFFFFF"/>
              </a:solidFill>
            </a:endParaRPr>
          </a:p>
        </p:txBody>
      </p:sp>
      <p:sp>
        <p:nvSpPr>
          <p:cNvPr id="3" name="Marcador de pie de página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tángu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ector recto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Marcador de número de diapositiva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lgn="ctr" eaLnBrk="1" latinLnBrk="0" hangingPunct="1"/>
            <a:fld id="{2C6B1FF6-39B9-40F5-8B67-33C6354A3D4F}" type="slidenum">
              <a:rPr kumimoji="0" lang="en-US" smtClean="0"/>
              <a:pPr algn="ctr" eaLnBrk="1" latinLnBrk="0" hangingPunct="1"/>
              <a:t>‹Nr.›</a:t>
            </a:fld>
            <a:endParaRPr kumimoji="0" lang="en-US" sz="1600" dirty="0">
              <a:solidFill>
                <a:schemeClr val="accent3">
                  <a:shade val="75000"/>
                </a:schemeClr>
              </a:solidFill>
            </a:endParaRPr>
          </a:p>
        </p:txBody>
      </p:sp>
      <p:sp>
        <p:nvSpPr>
          <p:cNvPr id="22" name="Marcador de título 21"/>
          <p:cNvSpPr>
            <a:spLocks noGrp="1"/>
          </p:cNvSpPr>
          <p:nvPr>
            <p:ph type="title"/>
          </p:nvPr>
        </p:nvSpPr>
        <p:spPr>
          <a:xfrm>
            <a:off x="301752" y="228600"/>
            <a:ext cx="8534400" cy="758952"/>
          </a:xfrm>
          <a:prstGeom prst="rect">
            <a:avLst/>
          </a:prstGeom>
        </p:spPr>
        <p:txBody>
          <a:bodyPr vert="horz" anchor="b">
            <a:normAutofit/>
          </a:bodyPr>
          <a:lstStyle/>
          <a:p>
            <a:r>
              <a:rPr kumimoji="0" lang="es-ES_tradnl" smtClean="0"/>
              <a:t>Clic para editar título</a:t>
            </a:r>
            <a:endParaRPr kumimoji="0" lang="en-US"/>
          </a:p>
        </p:txBody>
      </p:sp>
      <p:sp>
        <p:nvSpPr>
          <p:cNvPr id="13" name="Marcador de tex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_tradnl" smtClean="0"/>
              <a:t>Haga clic para modificar el estilo de texto del patrón</a:t>
            </a:r>
          </a:p>
          <a:p>
            <a:pPr lvl="1" eaLnBrk="1" latinLnBrk="0" hangingPunct="1"/>
            <a:r>
              <a:rPr kumimoji="0" lang="es-ES_tradnl" smtClean="0"/>
              <a:t>Segundo nivel</a:t>
            </a:r>
          </a:p>
          <a:p>
            <a:pPr lvl="2" eaLnBrk="1" latinLnBrk="0" hangingPunct="1"/>
            <a:r>
              <a:rPr kumimoji="0" lang="es-ES_tradnl" smtClean="0"/>
              <a:t>Tercer nivel</a:t>
            </a:r>
          </a:p>
          <a:p>
            <a:pPr lvl="3" eaLnBrk="1" latinLnBrk="0" hangingPunct="1"/>
            <a:r>
              <a:rPr kumimoji="0" lang="es-ES_tradnl" smtClean="0"/>
              <a:t>Cuarto nivel</a:t>
            </a:r>
          </a:p>
          <a:p>
            <a:pPr lvl="4" eaLnBrk="1" latinLnBrk="0" hangingPunct="1"/>
            <a:r>
              <a:rPr kumimoji="0" lang="es-ES_tradnl"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1"/>
          <p:cNvSpPr>
            <a:spLocks noGrp="1"/>
          </p:cNvSpPr>
          <p:nvPr>
            <p:ph type="subTitle" idx="1"/>
          </p:nvPr>
        </p:nvSpPr>
        <p:spPr>
          <a:xfrm>
            <a:off x="1371599" y="2819399"/>
            <a:ext cx="7426225" cy="3621689"/>
          </a:xfrm>
        </p:spPr>
        <p:txBody>
          <a:bodyPr>
            <a:normAutofit fontScale="92500" lnSpcReduction="10000"/>
          </a:bodyPr>
          <a:lstStyle/>
          <a:p>
            <a:r>
              <a:rPr lang="es-ES" dirty="0" smtClean="0"/>
              <a:t>Conceptos  básicos de competencia</a:t>
            </a:r>
          </a:p>
          <a:p>
            <a:endParaRPr lang="es-ES" dirty="0" smtClean="0"/>
          </a:p>
          <a:p>
            <a:r>
              <a:rPr lang="es-ES" dirty="0" smtClean="0"/>
              <a:t>Comentarios. Sesión 1. Tema 1</a:t>
            </a:r>
            <a:endParaRPr lang="es-ES" dirty="0"/>
          </a:p>
          <a:p>
            <a:endParaRPr lang="es-ES" dirty="0" smtClean="0"/>
          </a:p>
          <a:p>
            <a:endParaRPr lang="es-ES" dirty="0"/>
          </a:p>
          <a:p>
            <a:endParaRPr lang="es-ES" dirty="0" smtClean="0"/>
          </a:p>
          <a:p>
            <a:endParaRPr lang="es-ES" dirty="0"/>
          </a:p>
          <a:p>
            <a:endParaRPr lang="es-ES" dirty="0" smtClean="0"/>
          </a:p>
          <a:p>
            <a:endParaRPr lang="es-ES" dirty="0"/>
          </a:p>
          <a:p>
            <a:endParaRPr lang="es-ES" dirty="0" smtClean="0"/>
          </a:p>
          <a:p>
            <a:pPr algn="r"/>
            <a:r>
              <a:rPr lang="es-ES" sz="1400" dirty="0" smtClean="0"/>
              <a:t>Para: Instituto Federal de Telecomunicaciones</a:t>
            </a:r>
          </a:p>
          <a:p>
            <a:pPr algn="r"/>
            <a:r>
              <a:rPr lang="es-ES" sz="1400" dirty="0" smtClean="0"/>
              <a:t>Álvaro R. Sánchez G.</a:t>
            </a:r>
          </a:p>
          <a:p>
            <a:pPr algn="r"/>
            <a:r>
              <a:rPr lang="es-ES" sz="1400" dirty="0" smtClean="0"/>
              <a:t>11 nov. 2013</a:t>
            </a:r>
          </a:p>
          <a:p>
            <a:pPr algn="r"/>
            <a:r>
              <a:rPr lang="es-ES" sz="1400" dirty="0" smtClean="0"/>
              <a:t>México, </a:t>
            </a:r>
            <a:r>
              <a:rPr lang="es-ES" sz="1400" dirty="0" err="1" smtClean="0"/>
              <a:t>D.f.</a:t>
            </a:r>
            <a:endParaRPr lang="es-ES" sz="1400" dirty="0"/>
          </a:p>
        </p:txBody>
      </p:sp>
      <p:sp>
        <p:nvSpPr>
          <p:cNvPr id="3" name="Título 2"/>
          <p:cNvSpPr>
            <a:spLocks noGrp="1"/>
          </p:cNvSpPr>
          <p:nvPr>
            <p:ph type="ctrTitle"/>
          </p:nvPr>
        </p:nvSpPr>
        <p:spPr>
          <a:xfrm>
            <a:off x="685800" y="381000"/>
            <a:ext cx="7772400" cy="735863"/>
          </a:xfrm>
        </p:spPr>
        <p:txBody>
          <a:bodyPr>
            <a:normAutofit/>
          </a:bodyPr>
          <a:lstStyle/>
          <a:p>
            <a:r>
              <a:rPr lang="es-ES" sz="2000" dirty="0" smtClean="0"/>
              <a:t>Competencia Económica en Telecomunicaciones</a:t>
            </a:r>
            <a:endParaRPr lang="es-ES" sz="2000" dirty="0"/>
          </a:p>
        </p:txBody>
      </p:sp>
      <p:sp>
        <p:nvSpPr>
          <p:cNvPr id="4" name="CuadroTexto 3"/>
          <p:cNvSpPr txBox="1"/>
          <p:nvPr/>
        </p:nvSpPr>
        <p:spPr>
          <a:xfrm>
            <a:off x="2249183" y="1422853"/>
            <a:ext cx="184666" cy="369332"/>
          </a:xfrm>
          <a:prstGeom prst="rect">
            <a:avLst/>
          </a:prstGeom>
          <a:noFill/>
        </p:spPr>
        <p:txBody>
          <a:bodyPr wrap="none" rtlCol="0">
            <a:spAutoFit/>
          </a:bodyPr>
          <a:lstStyle/>
          <a:p>
            <a:endParaRPr lang="es-ES" dirty="0"/>
          </a:p>
        </p:txBody>
      </p:sp>
      <p:sp>
        <p:nvSpPr>
          <p:cNvPr id="5" name="Marcador de número de diapositiva 4"/>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a:t>
            </a:fld>
            <a:endParaRPr kumimoji="0" lang="en-US" dirty="0">
              <a:solidFill>
                <a:schemeClr val="accent3">
                  <a:shade val="75000"/>
                </a:schemeClr>
              </a:solidFill>
            </a:endParaRPr>
          </a:p>
        </p:txBody>
      </p:sp>
    </p:spTree>
    <p:extLst>
      <p:ext uri="{BB962C8B-B14F-4D97-AF65-F5344CB8AC3E}">
        <p14:creationId xmlns:p14="http://schemas.microsoft.com/office/powerpoint/2010/main" val="2073466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normAutofit fontScale="92500"/>
          </a:bodyPr>
          <a:lstStyle/>
          <a:p>
            <a:r>
              <a:rPr lang="es-ES_tradnl" dirty="0"/>
              <a:t>Poder sustancial sobre el mercado. </a:t>
            </a:r>
            <a:endParaRPr lang="es-ES_tradnl" dirty="0" smtClean="0"/>
          </a:p>
          <a:p>
            <a:r>
              <a:rPr lang="es-ES_tradnl" dirty="0" smtClean="0"/>
              <a:t>Concentraciones.</a:t>
            </a:r>
            <a:endParaRPr lang="es-ES_tradnl" dirty="0"/>
          </a:p>
          <a:p>
            <a:pPr algn="just"/>
            <a:r>
              <a:rPr lang="es-ES_tradnl" dirty="0"/>
              <a:t>Para no autorizar o condicionar concentraciones, conforme a los artículos </a:t>
            </a:r>
            <a:r>
              <a:rPr lang="es-ES_tradnl" dirty="0" smtClean="0"/>
              <a:t>18 (análisis) </a:t>
            </a:r>
            <a:r>
              <a:rPr lang="es-ES_tradnl" dirty="0"/>
              <a:t>y </a:t>
            </a:r>
            <a:r>
              <a:rPr lang="es-ES_tradnl" dirty="0" smtClean="0"/>
              <a:t>17 (conclusiones) </a:t>
            </a:r>
            <a:r>
              <a:rPr lang="es-ES_tradnl" dirty="0"/>
              <a:t>de  la LFCE, es necesario acreditar que como resultado de la operación el agente adquiera o fortalezca poder sustancial o que la estructura del mercado se hará proclive a la creación y ejercicio de poder conjunto.</a:t>
            </a:r>
          </a:p>
          <a:p>
            <a:pPr algn="just"/>
            <a:r>
              <a:rPr lang="es-ES_tradnl" sz="2300" dirty="0"/>
              <a:t>(Nota 1. El artículo 18 está correlacionado con el 13.)</a:t>
            </a:r>
          </a:p>
          <a:p>
            <a:pPr algn="just"/>
            <a:r>
              <a:rPr lang="es-ES_tradnl" sz="2300" dirty="0"/>
              <a:t>(Nota 2. El artículo 18 y por ende el </a:t>
            </a:r>
            <a:r>
              <a:rPr lang="es-ES_tradnl" sz="2300" dirty="0" smtClean="0"/>
              <a:t>artículo 13 </a:t>
            </a:r>
            <a:r>
              <a:rPr lang="es-ES_tradnl" sz="2300" dirty="0"/>
              <a:t>se evalúan para resolver sobre Licitaciones, Concesiones, …; cf., artículo 33 bis 1)</a:t>
            </a:r>
          </a:p>
          <a:p>
            <a:endParaRPr lang="es-ES_tradnl" dirty="0"/>
          </a:p>
          <a:p>
            <a:endParaRPr lang="es-ES" dirty="0"/>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10</a:t>
            </a:fld>
            <a:endParaRPr kumimoji="0" lang="en-US" dirty="0"/>
          </a:p>
        </p:txBody>
      </p:sp>
    </p:spTree>
    <p:extLst>
      <p:ext uri="{BB962C8B-B14F-4D97-AF65-F5344CB8AC3E}">
        <p14:creationId xmlns:p14="http://schemas.microsoft.com/office/powerpoint/2010/main" val="2152693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normAutofit lnSpcReduction="10000"/>
          </a:bodyPr>
          <a:lstStyle/>
          <a:p>
            <a:r>
              <a:rPr lang="es-ES_tradnl" dirty="0"/>
              <a:t>Poder sustancial </a:t>
            </a:r>
            <a:r>
              <a:rPr lang="es-ES_tradnl" u="sng" dirty="0"/>
              <a:t>conjunto</a:t>
            </a:r>
            <a:r>
              <a:rPr lang="es-ES_tradnl" dirty="0"/>
              <a:t> sobre el mercado</a:t>
            </a:r>
            <a:r>
              <a:rPr lang="es-ES_tradnl" dirty="0" smtClean="0"/>
              <a:t>. </a:t>
            </a:r>
          </a:p>
          <a:p>
            <a:endParaRPr lang="es-ES_tradnl" dirty="0"/>
          </a:p>
          <a:p>
            <a:pPr algn="just"/>
            <a:r>
              <a:rPr lang="es-ES_tradnl" dirty="0" smtClean="0"/>
              <a:t>Falta definir los parámetros que permitan concluir que un grupo de agentes económicos que son independientes entre sí, en la práctica, </a:t>
            </a:r>
            <a:r>
              <a:rPr lang="es-ES_tradnl" b="1" u="sng" dirty="0" smtClean="0"/>
              <a:t>vía acuerdos </a:t>
            </a:r>
            <a:r>
              <a:rPr lang="es-ES_tradnl" b="1" u="sng" dirty="0" err="1" smtClean="0"/>
              <a:t>colusivos</a:t>
            </a:r>
            <a:r>
              <a:rPr lang="es-ES_tradnl" b="1" u="sng" dirty="0" smtClean="0"/>
              <a:t> tácitos,</a:t>
            </a:r>
            <a:r>
              <a:rPr lang="es-ES_tradnl" dirty="0" smtClean="0"/>
              <a:t> se comporten o puedan comportarse como si fuesen un mismo agente y por lo tanto en el mercado se produzcan resultados semejantes a los que prevalecerían si hubiese un solo agente con poder sustancial.</a:t>
            </a:r>
            <a:endParaRPr lang="es-ES_tradnl" dirty="0"/>
          </a:p>
          <a:p>
            <a:pPr algn="just"/>
            <a:r>
              <a:rPr lang="es-ES_tradnl" dirty="0"/>
              <a:t> </a:t>
            </a:r>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11</a:t>
            </a:fld>
            <a:endParaRPr kumimoji="0" lang="en-US" dirty="0"/>
          </a:p>
        </p:txBody>
      </p:sp>
    </p:spTree>
    <p:extLst>
      <p:ext uri="{BB962C8B-B14F-4D97-AF65-F5344CB8AC3E}">
        <p14:creationId xmlns:p14="http://schemas.microsoft.com/office/powerpoint/2010/main" val="586761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normAutofit fontScale="77500" lnSpcReduction="20000"/>
          </a:bodyPr>
          <a:lstStyle/>
          <a:p>
            <a:pPr algn="just"/>
            <a:r>
              <a:rPr lang="es-ES" b="1" u="sng" dirty="0" smtClean="0"/>
              <a:t>Agente Económico Preponderante</a:t>
            </a:r>
            <a:r>
              <a:rPr lang="es-ES" dirty="0" smtClean="0"/>
              <a:t>. (Esta figura no se encuentra en la LFCE).</a:t>
            </a:r>
          </a:p>
          <a:p>
            <a:pPr algn="just"/>
            <a:r>
              <a:rPr lang="es-ES" dirty="0" smtClean="0"/>
              <a:t>Decreto … Transitorios … Octavo … </a:t>
            </a:r>
          </a:p>
          <a:p>
            <a:pPr algn="just"/>
            <a:r>
              <a:rPr lang="es-ES" dirty="0" smtClean="0"/>
              <a:t>III. El Instituto Federal de Telecomunicaciones deberá determinar la existencia de agentes económicos preponderantes en los </a:t>
            </a:r>
            <a:r>
              <a:rPr lang="es-ES" b="1" u="sng" dirty="0" smtClean="0"/>
              <a:t>sectores</a:t>
            </a:r>
            <a:r>
              <a:rPr lang="es-ES" dirty="0" smtClean="0"/>
              <a:t> de radiodifusión y de telecomunicaciones …</a:t>
            </a:r>
            <a:endParaRPr lang="es-ES" dirty="0"/>
          </a:p>
          <a:p>
            <a:pPr algn="just"/>
            <a:r>
              <a:rPr lang="es-ES" dirty="0" smtClean="0"/>
              <a:t>“…se considerará como agente económico preponderante, en razón de su participación nacional en la prestación de los </a:t>
            </a:r>
            <a:r>
              <a:rPr lang="es-ES" b="1" u="sng" dirty="0" smtClean="0"/>
              <a:t>servicios</a:t>
            </a:r>
            <a:r>
              <a:rPr lang="es-ES" dirty="0" smtClean="0"/>
              <a:t> de radiodifusión o telecomunicaciones, a cualquiera que cuente, directa o indirectamente, con una participación nacional mayor al cincuenta por ciento, medido este porcentaje ya sea por el número de usuarios, suscriptores, audiencia, por el tráfico en sus redes o por la capacidad utilizada de las mismas, de acuerdo con los datos con que disponga el Instituto Federal de Telecomunicaciones.”</a:t>
            </a:r>
          </a:p>
          <a:p>
            <a:pPr algn="just"/>
            <a:endParaRPr lang="es-ES" dirty="0"/>
          </a:p>
          <a:p>
            <a:endParaRPr lang="es-ES" dirty="0"/>
          </a:p>
          <a:p>
            <a:endParaRPr lang="es-ES" dirty="0"/>
          </a:p>
          <a:p>
            <a:endParaRPr lang="es-ES" dirty="0" smtClean="0"/>
          </a:p>
          <a:p>
            <a:endParaRPr lang="es-ES" dirty="0"/>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12</a:t>
            </a:fld>
            <a:endParaRPr kumimoji="0" lang="en-US" dirty="0"/>
          </a:p>
        </p:txBody>
      </p:sp>
    </p:spTree>
    <p:extLst>
      <p:ext uri="{BB962C8B-B14F-4D97-AF65-F5344CB8AC3E}">
        <p14:creationId xmlns:p14="http://schemas.microsoft.com/office/powerpoint/2010/main" val="1410298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normAutofit fontScale="92500" lnSpcReduction="20000"/>
          </a:bodyPr>
          <a:lstStyle/>
          <a:p>
            <a:pPr marL="0" indent="0" algn="just">
              <a:buNone/>
            </a:pPr>
            <a:r>
              <a:rPr lang="es-ES" dirty="0"/>
              <a:t>	</a:t>
            </a:r>
            <a:r>
              <a:rPr lang="es-ES" b="1" u="sng" dirty="0" smtClean="0"/>
              <a:t>Poder </a:t>
            </a:r>
            <a:r>
              <a:rPr lang="es-ES" b="1" u="sng" dirty="0"/>
              <a:t>sustancial vs Preponderancia</a:t>
            </a:r>
            <a:r>
              <a:rPr lang="es-ES" b="1" u="sng" dirty="0" smtClean="0"/>
              <a:t>.</a:t>
            </a:r>
          </a:p>
          <a:p>
            <a:pPr marL="0" indent="0" algn="just">
              <a:buNone/>
            </a:pPr>
            <a:endParaRPr lang="es-ES" dirty="0"/>
          </a:p>
          <a:p>
            <a:pPr algn="just"/>
            <a:r>
              <a:rPr lang="es-ES" dirty="0"/>
              <a:t>Poder sustancial se puede medir en varias dimensiones geográficas</a:t>
            </a:r>
            <a:r>
              <a:rPr lang="es-ES" dirty="0" smtClean="0"/>
              <a:t>; Preponderancia  ¿solamente a nivel nacional?</a:t>
            </a:r>
            <a:endParaRPr lang="es-ES" dirty="0"/>
          </a:p>
          <a:p>
            <a:pPr algn="just"/>
            <a:r>
              <a:rPr lang="es-ES" dirty="0"/>
              <a:t>Un agente puede tener 100% del mercado relevante y no tener poder sustancial</a:t>
            </a:r>
            <a:r>
              <a:rPr lang="es-ES" dirty="0" smtClean="0"/>
              <a:t>; Preponderancia, basta con 50%+.</a:t>
            </a:r>
            <a:endParaRPr lang="es-ES" dirty="0"/>
          </a:p>
          <a:p>
            <a:pPr algn="just"/>
            <a:r>
              <a:rPr lang="es-ES" dirty="0"/>
              <a:t>¿Se va a delimitar un mercado relevante en términos de la LFCE para medir la </a:t>
            </a:r>
            <a:r>
              <a:rPr lang="es-ES" dirty="0" smtClean="0"/>
              <a:t>Preponderancia o se aplicará en forma global a “sectores” o “servicios”?</a:t>
            </a:r>
            <a:endParaRPr lang="es-ES" dirty="0"/>
          </a:p>
          <a:p>
            <a:pPr algn="just"/>
            <a:r>
              <a:rPr lang="es-ES" dirty="0"/>
              <a:t>¿</a:t>
            </a:r>
            <a:r>
              <a:rPr lang="es-ES" dirty="0" smtClean="0"/>
              <a:t>Será aplicable un </a:t>
            </a:r>
            <a:r>
              <a:rPr lang="es-ES" dirty="0"/>
              <a:t>concepto de Preponderancia Conjunta?</a:t>
            </a:r>
          </a:p>
          <a:p>
            <a:endParaRPr lang="es-ES" dirty="0"/>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13</a:t>
            </a:fld>
            <a:endParaRPr kumimoji="0" lang="en-US" dirty="0"/>
          </a:p>
        </p:txBody>
      </p:sp>
    </p:spTree>
    <p:extLst>
      <p:ext uri="{BB962C8B-B14F-4D97-AF65-F5344CB8AC3E}">
        <p14:creationId xmlns:p14="http://schemas.microsoft.com/office/powerpoint/2010/main" val="1965260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lstStyle/>
          <a:p>
            <a:r>
              <a:rPr lang="es-ES_tradnl" dirty="0"/>
              <a:t> </a:t>
            </a:r>
          </a:p>
          <a:p>
            <a:pPr lvl="0"/>
            <a:r>
              <a:rPr lang="es-ES_tradnl" dirty="0" smtClean="0"/>
              <a:t>8.	Competencia </a:t>
            </a:r>
            <a:r>
              <a:rPr lang="es-ES_tradnl" dirty="0"/>
              <a:t>monopolística</a:t>
            </a:r>
            <a:r>
              <a:rPr lang="es-ES_tradnl" dirty="0" smtClean="0"/>
              <a:t>.</a:t>
            </a:r>
          </a:p>
          <a:p>
            <a:pPr lvl="0"/>
            <a:endParaRPr lang="es-ES_tradnl" dirty="0"/>
          </a:p>
          <a:p>
            <a:r>
              <a:rPr lang="es-ES_tradnl" dirty="0"/>
              <a:t>Libre entrada con productos diferenciados</a:t>
            </a:r>
            <a:r>
              <a:rPr lang="es-ES_tradnl" dirty="0" smtClean="0"/>
              <a:t>.</a:t>
            </a:r>
          </a:p>
          <a:p>
            <a:endParaRPr lang="es-ES_tradnl" dirty="0"/>
          </a:p>
          <a:p>
            <a:r>
              <a:rPr lang="es-ES_tradnl" dirty="0"/>
              <a:t>Solución: Se encuentra en la definición del mercado relevante. Cf., LFCE, art. 12, I-IV.</a:t>
            </a:r>
          </a:p>
          <a:p>
            <a:r>
              <a:rPr lang="es-ES_tradnl" dirty="0"/>
              <a:t>	 </a:t>
            </a:r>
            <a:endParaRPr lang="es-ES" dirty="0"/>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14</a:t>
            </a:fld>
            <a:endParaRPr kumimoji="0" lang="en-US" dirty="0"/>
          </a:p>
        </p:txBody>
      </p:sp>
    </p:spTree>
    <p:extLst>
      <p:ext uri="{BB962C8B-B14F-4D97-AF65-F5344CB8AC3E}">
        <p14:creationId xmlns:p14="http://schemas.microsoft.com/office/powerpoint/2010/main" val="2961886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normAutofit fontScale="77500" lnSpcReduction="20000"/>
          </a:bodyPr>
          <a:lstStyle/>
          <a:p>
            <a:r>
              <a:rPr lang="es-ES_tradnl" dirty="0"/>
              <a:t> </a:t>
            </a:r>
          </a:p>
          <a:p>
            <a:r>
              <a:rPr lang="es-ES_tradnl" u="sng" dirty="0"/>
              <a:t>Bibliografía sugerida:</a:t>
            </a:r>
            <a:endParaRPr lang="es-ES_tradnl" dirty="0"/>
          </a:p>
          <a:p>
            <a:r>
              <a:rPr lang="es-ES_tradnl" dirty="0"/>
              <a:t> </a:t>
            </a:r>
          </a:p>
          <a:p>
            <a:pPr lvl="0"/>
            <a:r>
              <a:rPr lang="es-ES_tradnl" dirty="0"/>
              <a:t>Dennis W. </a:t>
            </a:r>
            <a:r>
              <a:rPr lang="es-ES_tradnl" b="1" dirty="0" err="1"/>
              <a:t>Carlton</a:t>
            </a:r>
            <a:r>
              <a:rPr lang="es-ES_tradnl" dirty="0"/>
              <a:t> and Jeffrey M. </a:t>
            </a:r>
            <a:r>
              <a:rPr lang="es-ES_tradnl" b="1" dirty="0" err="1"/>
              <a:t>Perloff</a:t>
            </a:r>
            <a:r>
              <a:rPr lang="es-ES_tradnl" dirty="0"/>
              <a:t>, “Modern Industrial </a:t>
            </a:r>
            <a:r>
              <a:rPr lang="es-ES_tradnl" dirty="0" err="1"/>
              <a:t>Organization</a:t>
            </a:r>
            <a:r>
              <a:rPr lang="es-ES_tradnl" dirty="0"/>
              <a:t>”, Pearson/Addison Wesley, 4th Ed., 2005</a:t>
            </a:r>
            <a:r>
              <a:rPr lang="es-ES_tradnl" dirty="0" smtClean="0"/>
              <a:t>.</a:t>
            </a:r>
          </a:p>
          <a:p>
            <a:pPr lvl="0"/>
            <a:endParaRPr lang="es-ES_tradnl" dirty="0"/>
          </a:p>
          <a:p>
            <a:pPr lvl="0"/>
            <a:r>
              <a:rPr lang="es-ES_tradnl" dirty="0"/>
              <a:t> Joseph E. </a:t>
            </a:r>
            <a:r>
              <a:rPr lang="es-ES_tradnl" b="1" dirty="0"/>
              <a:t>Harrington</a:t>
            </a:r>
            <a:r>
              <a:rPr lang="es-ES_tradnl" dirty="0"/>
              <a:t>, Jr., John M. </a:t>
            </a:r>
            <a:r>
              <a:rPr lang="es-ES_tradnl" b="1" dirty="0"/>
              <a:t>Vernon</a:t>
            </a:r>
            <a:r>
              <a:rPr lang="es-ES_tradnl" dirty="0"/>
              <a:t>, and W. Kip </a:t>
            </a:r>
            <a:r>
              <a:rPr lang="es-ES_tradnl" b="1" dirty="0" err="1"/>
              <a:t>Viscusi</a:t>
            </a:r>
            <a:r>
              <a:rPr lang="es-ES_tradnl" dirty="0"/>
              <a:t>, “</a:t>
            </a:r>
            <a:r>
              <a:rPr lang="es-ES_tradnl" dirty="0" err="1"/>
              <a:t>Economics</a:t>
            </a:r>
            <a:r>
              <a:rPr lang="es-ES_tradnl" dirty="0"/>
              <a:t> of </a:t>
            </a:r>
            <a:r>
              <a:rPr lang="es-ES_tradnl" dirty="0" err="1"/>
              <a:t>Regulation</a:t>
            </a:r>
            <a:r>
              <a:rPr lang="es-ES_tradnl" dirty="0"/>
              <a:t> and Antitrust,  </a:t>
            </a:r>
            <a:r>
              <a:rPr lang="es-ES_tradnl" dirty="0" err="1"/>
              <a:t>The</a:t>
            </a:r>
            <a:r>
              <a:rPr lang="es-ES_tradnl" dirty="0"/>
              <a:t> MIT </a:t>
            </a:r>
            <a:r>
              <a:rPr lang="es-ES_tradnl" dirty="0" err="1"/>
              <a:t>Press</a:t>
            </a:r>
            <a:r>
              <a:rPr lang="es-ES_tradnl" dirty="0"/>
              <a:t>, 4th Ed., 2005.</a:t>
            </a:r>
          </a:p>
          <a:p>
            <a:r>
              <a:rPr lang="es-ES_tradnl" dirty="0"/>
              <a:t> </a:t>
            </a:r>
          </a:p>
          <a:p>
            <a:r>
              <a:rPr lang="es-ES_tradnl" dirty="0"/>
              <a:t> </a:t>
            </a:r>
          </a:p>
          <a:p>
            <a:r>
              <a:rPr lang="es-ES_tradnl" dirty="0"/>
              <a:t> </a:t>
            </a:r>
          </a:p>
          <a:p>
            <a:pPr algn="r"/>
            <a:r>
              <a:rPr lang="es-ES_tradnl" dirty="0" err="1"/>
              <a:t>arsg</a:t>
            </a:r>
            <a:endParaRPr lang="es-ES_tradnl" dirty="0"/>
          </a:p>
          <a:p>
            <a:endParaRPr lang="es-ES" dirty="0"/>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15</a:t>
            </a:fld>
            <a:endParaRPr kumimoji="0" lang="en-US" dirty="0"/>
          </a:p>
        </p:txBody>
      </p:sp>
    </p:spTree>
    <p:extLst>
      <p:ext uri="{BB962C8B-B14F-4D97-AF65-F5344CB8AC3E}">
        <p14:creationId xmlns:p14="http://schemas.microsoft.com/office/powerpoint/2010/main" val="1905081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normAutofit/>
          </a:bodyPr>
          <a:lstStyle/>
          <a:p>
            <a:pPr marL="0" indent="0">
              <a:buNone/>
            </a:pPr>
            <a:endParaRPr lang="es-ES" sz="1600" dirty="0"/>
          </a:p>
          <a:p>
            <a:endParaRPr lang="es-ES" sz="1600" dirty="0" smtClean="0"/>
          </a:p>
          <a:p>
            <a:pPr algn="just"/>
            <a:r>
              <a:rPr lang="es-ES_tradnl" sz="1600" dirty="0"/>
              <a:t> </a:t>
            </a:r>
          </a:p>
          <a:p>
            <a:pPr marL="0" lvl="0" indent="0" algn="just">
              <a:buNone/>
            </a:pPr>
            <a:r>
              <a:rPr lang="es-ES_tradnl" sz="2000" dirty="0" smtClean="0"/>
              <a:t>1.	</a:t>
            </a:r>
            <a:r>
              <a:rPr lang="es-ES_tradnl" sz="2000" u="sng" dirty="0" smtClean="0"/>
              <a:t>Oferta </a:t>
            </a:r>
            <a:r>
              <a:rPr lang="es-ES_tradnl" sz="2000" u="sng" dirty="0"/>
              <a:t>y Demanda.  </a:t>
            </a:r>
          </a:p>
          <a:p>
            <a:pPr algn="just"/>
            <a:r>
              <a:rPr lang="es-ES_tradnl" sz="2000" dirty="0"/>
              <a:t> </a:t>
            </a:r>
          </a:p>
          <a:p>
            <a:pPr algn="just"/>
            <a:r>
              <a:rPr lang="es-ES_tradnl" sz="2000" dirty="0"/>
              <a:t>Fundamental: </a:t>
            </a:r>
            <a:endParaRPr lang="es-ES_tradnl" sz="2000" dirty="0" smtClean="0"/>
          </a:p>
          <a:p>
            <a:pPr algn="just"/>
            <a:endParaRPr lang="es-ES_tradnl" sz="2000" dirty="0"/>
          </a:p>
          <a:p>
            <a:pPr algn="just"/>
            <a:r>
              <a:rPr lang="es-ES_tradnl" sz="2000" dirty="0"/>
              <a:t>Precio y Abasto se determinan por la </a:t>
            </a:r>
            <a:r>
              <a:rPr lang="es-ES_tradnl" sz="2000" dirty="0" smtClean="0"/>
              <a:t>interacción entre la </a:t>
            </a:r>
            <a:r>
              <a:rPr lang="es-ES_tradnl" sz="2000" dirty="0"/>
              <a:t>Oferta y </a:t>
            </a:r>
            <a:r>
              <a:rPr lang="es-ES_tradnl" sz="2000" dirty="0" smtClean="0"/>
              <a:t>la Demanda</a:t>
            </a:r>
            <a:r>
              <a:rPr lang="es-ES_tradnl" sz="2000" dirty="0"/>
              <a:t>.</a:t>
            </a:r>
          </a:p>
          <a:p>
            <a:pPr algn="just"/>
            <a:endParaRPr lang="es-ES" sz="2000" dirty="0"/>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2</a:t>
            </a:fld>
            <a:endParaRPr kumimoji="0" lang="en-US" dirty="0"/>
          </a:p>
        </p:txBody>
      </p:sp>
    </p:spTree>
    <p:extLst>
      <p:ext uri="{BB962C8B-B14F-4D97-AF65-F5344CB8AC3E}">
        <p14:creationId xmlns:p14="http://schemas.microsoft.com/office/powerpoint/2010/main" val="2657691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normAutofit/>
          </a:bodyPr>
          <a:lstStyle/>
          <a:p>
            <a:pPr algn="just"/>
            <a:r>
              <a:rPr lang="es-ES_tradnl" sz="2000" dirty="0"/>
              <a:t> </a:t>
            </a:r>
          </a:p>
          <a:p>
            <a:pPr algn="just"/>
            <a:r>
              <a:rPr lang="es-ES_tradnl" sz="2000" dirty="0"/>
              <a:t>2.	</a:t>
            </a:r>
            <a:r>
              <a:rPr lang="es-ES_tradnl" sz="2000" u="sng" dirty="0"/>
              <a:t>Eficiencia económica. </a:t>
            </a:r>
            <a:endParaRPr lang="es-ES_tradnl" sz="2000" u="sng" dirty="0" smtClean="0"/>
          </a:p>
          <a:p>
            <a:pPr algn="just"/>
            <a:r>
              <a:rPr lang="es-ES_tradnl" sz="2000" dirty="0" smtClean="0"/>
              <a:t>(</a:t>
            </a:r>
            <a:r>
              <a:rPr lang="es-ES_tradnl" sz="2000" dirty="0"/>
              <a:t>Referencia: Óptimo de Pareto: situación en que no es posible que alguien mejore sin perjudicar a otro). </a:t>
            </a:r>
          </a:p>
          <a:p>
            <a:pPr algn="just"/>
            <a:r>
              <a:rPr lang="es-ES_tradnl" sz="2000" dirty="0"/>
              <a:t> </a:t>
            </a:r>
            <a:endParaRPr lang="es-ES_tradnl" sz="2000" dirty="0" smtClean="0"/>
          </a:p>
          <a:p>
            <a:pPr algn="just"/>
            <a:endParaRPr lang="es-ES_tradnl" sz="2000" dirty="0"/>
          </a:p>
          <a:p>
            <a:pPr algn="just"/>
            <a:r>
              <a:rPr lang="es-ES_tradnl" sz="2000" dirty="0"/>
              <a:t>Eficiencias relacionadas con Prácticas monopólicas </a:t>
            </a:r>
            <a:r>
              <a:rPr lang="es-ES_tradnl" sz="2000" dirty="0" smtClean="0"/>
              <a:t>relativas (Cf., LFCE, art. 10, I-XI).</a:t>
            </a:r>
          </a:p>
          <a:p>
            <a:pPr algn="just"/>
            <a:endParaRPr lang="es-ES_tradnl" sz="2000" dirty="0"/>
          </a:p>
          <a:p>
            <a:pPr algn="just"/>
            <a:r>
              <a:rPr lang="es-ES_tradnl" sz="2000" dirty="0"/>
              <a:t>Listado (ilustrativo, no exhaustivo): Cf., LFCE, </a:t>
            </a:r>
            <a:r>
              <a:rPr lang="es-ES_tradnl" sz="2000" dirty="0" smtClean="0"/>
              <a:t>art. </a:t>
            </a:r>
            <a:r>
              <a:rPr lang="es-ES_tradnl" sz="2000" dirty="0"/>
              <a:t>10, último párrafo.</a:t>
            </a:r>
          </a:p>
          <a:p>
            <a:pPr algn="just"/>
            <a:r>
              <a:rPr lang="es-ES_tradnl" sz="2000" dirty="0"/>
              <a:t> </a:t>
            </a:r>
          </a:p>
          <a:p>
            <a:pPr algn="just"/>
            <a:endParaRPr lang="es-ES" sz="2000" dirty="0"/>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3</a:t>
            </a:fld>
            <a:endParaRPr kumimoji="0" lang="en-US" dirty="0"/>
          </a:p>
        </p:txBody>
      </p:sp>
    </p:spTree>
    <p:extLst>
      <p:ext uri="{BB962C8B-B14F-4D97-AF65-F5344CB8AC3E}">
        <p14:creationId xmlns:p14="http://schemas.microsoft.com/office/powerpoint/2010/main" val="1506899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normAutofit fontScale="62500" lnSpcReduction="20000"/>
          </a:bodyPr>
          <a:lstStyle/>
          <a:p>
            <a:pPr algn="just"/>
            <a:r>
              <a:rPr lang="es-ES_tradnl" sz="2800" dirty="0"/>
              <a:t>*introducción de productos nuevos;</a:t>
            </a:r>
          </a:p>
          <a:p>
            <a:pPr algn="just"/>
            <a:r>
              <a:rPr lang="es-ES_tradnl" sz="2800" dirty="0"/>
              <a:t>*el aprovechamiento de saldos, productos defectuosos o perecederos;</a:t>
            </a:r>
          </a:p>
          <a:p>
            <a:pPr algn="just"/>
            <a:r>
              <a:rPr lang="es-ES_tradnl" sz="2800" dirty="0"/>
              <a:t>*las reducciones de costos derivadas de la creación de nuevas técnicas y métodos de producción, de la integración de activos, de los  incrementos en la escala de la producción y de la producción de bienes o servicios diferentes con los mismos factores de producción;</a:t>
            </a:r>
          </a:p>
          <a:p>
            <a:pPr algn="just"/>
            <a:r>
              <a:rPr lang="es-ES_tradnl" sz="2800" dirty="0"/>
              <a:t>*la introducción de avances tecnológicos que produzcan bienes o servicios nuevos o mejorados; </a:t>
            </a:r>
          </a:p>
          <a:p>
            <a:pPr algn="just"/>
            <a:r>
              <a:rPr lang="es-ES_tradnl" sz="2800" dirty="0"/>
              <a:t>*la combinación de activos productivos o inversiones y su recuperación que mejoren la calidad o amplíen los atributos de los bienes y servicios;</a:t>
            </a:r>
          </a:p>
          <a:p>
            <a:pPr algn="just"/>
            <a:r>
              <a:rPr lang="es-ES_tradnl" sz="2800" dirty="0"/>
              <a:t>*las mejoras en calidad, inversiones y su recuperación, oportunidad y servicio que impacten favorablemente en la cadena de distribución;</a:t>
            </a:r>
          </a:p>
          <a:p>
            <a:pPr algn="just"/>
            <a:r>
              <a:rPr lang="es-ES_tradnl" sz="2800" dirty="0"/>
              <a:t>*que no causen un aumento significativo en precios, o una reducción significativa en las opciones del consumidor, o una inhibición importante en el grado de innovación en el mercado relevante;</a:t>
            </a:r>
          </a:p>
          <a:p>
            <a:pPr algn="just"/>
            <a:r>
              <a:rPr lang="es-ES_tradnl" sz="2800" dirty="0"/>
              <a:t>*</a:t>
            </a:r>
            <a:r>
              <a:rPr lang="es-ES_tradnl" sz="2800" b="1" dirty="0"/>
              <a:t>así como las demás que demuestren que las aportaciones netas al bienestar del consumidor derivadas de dichas prácticas superan sus efectos anticompetitivos</a:t>
            </a:r>
            <a:r>
              <a:rPr lang="es-ES_tradnl" sz="2800" dirty="0"/>
              <a:t>.</a:t>
            </a:r>
          </a:p>
          <a:p>
            <a:endParaRPr lang="es-ES" dirty="0"/>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4</a:t>
            </a:fld>
            <a:endParaRPr kumimoji="0" lang="en-US" dirty="0"/>
          </a:p>
        </p:txBody>
      </p:sp>
    </p:spTree>
    <p:extLst>
      <p:ext uri="{BB962C8B-B14F-4D97-AF65-F5344CB8AC3E}">
        <p14:creationId xmlns:p14="http://schemas.microsoft.com/office/powerpoint/2010/main" val="41216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4168" y="195324"/>
            <a:ext cx="8534400" cy="758952"/>
          </a:xfrm>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normAutofit fontScale="77500" lnSpcReduction="20000"/>
          </a:bodyPr>
          <a:lstStyle/>
          <a:p>
            <a:pPr algn="just"/>
            <a:r>
              <a:rPr lang="es-ES_tradnl" dirty="0"/>
              <a:t>Eficiencias relacionadas con Concentraciones. </a:t>
            </a:r>
          </a:p>
          <a:p>
            <a:pPr algn="just"/>
            <a:r>
              <a:rPr lang="es-ES_tradnl" dirty="0" smtClean="0"/>
              <a:t>Cf.</a:t>
            </a:r>
            <a:r>
              <a:rPr lang="es-ES_tradnl" dirty="0"/>
              <a:t>, LFCE, </a:t>
            </a:r>
            <a:r>
              <a:rPr lang="es-ES_tradnl" dirty="0" smtClean="0"/>
              <a:t>art. </a:t>
            </a:r>
            <a:r>
              <a:rPr lang="es-ES_tradnl" dirty="0"/>
              <a:t>18, V; Reglamento LFCE, art 16, I-V.</a:t>
            </a:r>
          </a:p>
          <a:p>
            <a:pPr algn="just"/>
            <a:r>
              <a:rPr lang="es-ES_tradnl" dirty="0"/>
              <a:t>	</a:t>
            </a:r>
          </a:p>
          <a:p>
            <a:pPr marL="0" lvl="0" indent="0" algn="just">
              <a:buNone/>
            </a:pPr>
            <a:r>
              <a:rPr lang="es-ES_tradnl" dirty="0" smtClean="0"/>
              <a:t>I.	La </a:t>
            </a:r>
            <a:r>
              <a:rPr lang="es-ES_tradnl" dirty="0"/>
              <a:t>obtención de ahorros en recursos que permitan, de manera </a:t>
            </a:r>
            <a:r>
              <a:rPr lang="es-ES_tradnl" dirty="0" smtClean="0"/>
              <a:t>	permanente</a:t>
            </a:r>
            <a:r>
              <a:rPr lang="es-ES_tradnl" dirty="0"/>
              <a:t>, producir la misma cantidad del bien a menor </a:t>
            </a:r>
            <a:r>
              <a:rPr lang="es-ES_tradnl" dirty="0" smtClean="0"/>
              <a:t>	costo </a:t>
            </a:r>
            <a:r>
              <a:rPr lang="es-ES_tradnl" dirty="0"/>
              <a:t>o una mayor cantidad del bien al mismo costo;</a:t>
            </a:r>
          </a:p>
          <a:p>
            <a:pPr marL="0" lvl="0" indent="0" algn="just">
              <a:buNone/>
            </a:pPr>
            <a:r>
              <a:rPr lang="es-ES_tradnl" dirty="0" smtClean="0"/>
              <a:t>II.	La </a:t>
            </a:r>
            <a:r>
              <a:rPr lang="es-ES_tradnl" dirty="0"/>
              <a:t>obtención de menores costos si se producen dos o más </a:t>
            </a:r>
            <a:r>
              <a:rPr lang="es-ES_tradnl" dirty="0" smtClean="0"/>
              <a:t>	bienes </a:t>
            </a:r>
            <a:r>
              <a:rPr lang="es-ES_tradnl" dirty="0"/>
              <a:t>o servicios de manera conjunta que separadamente</a:t>
            </a:r>
            <a:r>
              <a:rPr lang="es-ES_tradnl" dirty="0" smtClean="0"/>
              <a:t>;</a:t>
            </a:r>
          </a:p>
          <a:p>
            <a:pPr marL="0" lvl="0" indent="0" algn="just">
              <a:buNone/>
            </a:pPr>
            <a:r>
              <a:rPr lang="es-ES_tradnl" dirty="0" smtClean="0"/>
              <a:t>III.	La </a:t>
            </a:r>
            <a:r>
              <a:rPr lang="es-ES_tradnl" dirty="0"/>
              <a:t>disminución significativa de los gastos administrativos; </a:t>
            </a:r>
          </a:p>
          <a:p>
            <a:pPr marL="0" lvl="0" indent="0" algn="just">
              <a:buNone/>
            </a:pPr>
            <a:r>
              <a:rPr lang="es-ES_tradnl" dirty="0" smtClean="0"/>
              <a:t>IV.	La </a:t>
            </a:r>
            <a:r>
              <a:rPr lang="es-ES_tradnl" dirty="0"/>
              <a:t>transferencia de tecnología de producción o conocimiento </a:t>
            </a:r>
            <a:r>
              <a:rPr lang="es-ES_tradnl" dirty="0" smtClean="0"/>
              <a:t>	de </a:t>
            </a:r>
            <a:r>
              <a:rPr lang="es-ES_tradnl" dirty="0"/>
              <a:t>mercado; y</a:t>
            </a:r>
          </a:p>
          <a:p>
            <a:pPr marL="0" lvl="0" indent="0" algn="just">
              <a:buNone/>
            </a:pPr>
            <a:r>
              <a:rPr lang="es-ES_tradnl" dirty="0" smtClean="0"/>
              <a:t>V.	La </a:t>
            </a:r>
            <a:r>
              <a:rPr lang="es-ES_tradnl" dirty="0"/>
              <a:t>disminución del costo de producción o comercialización </a:t>
            </a:r>
            <a:r>
              <a:rPr lang="es-ES_tradnl" dirty="0" smtClean="0"/>
              <a:t>	derivada </a:t>
            </a:r>
            <a:r>
              <a:rPr lang="es-ES_tradnl" dirty="0"/>
              <a:t>de la expansión de una red de infraestructura o </a:t>
            </a:r>
            <a:r>
              <a:rPr lang="es-ES_tradnl" dirty="0" smtClean="0"/>
              <a:t>	distribución</a:t>
            </a:r>
            <a:r>
              <a:rPr lang="es-ES_tradnl" dirty="0"/>
              <a:t>.</a:t>
            </a:r>
          </a:p>
          <a:p>
            <a:r>
              <a:rPr lang="es-ES_tradnl" dirty="0"/>
              <a:t> </a:t>
            </a:r>
          </a:p>
          <a:p>
            <a:endParaRPr lang="es-ES" dirty="0"/>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5</a:t>
            </a:fld>
            <a:endParaRPr kumimoji="0" lang="en-US" dirty="0"/>
          </a:p>
        </p:txBody>
      </p:sp>
    </p:spTree>
    <p:extLst>
      <p:ext uri="{BB962C8B-B14F-4D97-AF65-F5344CB8AC3E}">
        <p14:creationId xmlns:p14="http://schemas.microsoft.com/office/powerpoint/2010/main" val="1335686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normAutofit fontScale="55000" lnSpcReduction="20000"/>
          </a:bodyPr>
          <a:lstStyle/>
          <a:p>
            <a:pPr algn="just"/>
            <a:r>
              <a:rPr lang="es-ES_tradnl" dirty="0"/>
              <a:t> </a:t>
            </a:r>
          </a:p>
          <a:p>
            <a:pPr lvl="0" algn="just"/>
            <a:r>
              <a:rPr lang="es-ES_tradnl" dirty="0" smtClean="0"/>
              <a:t>3.	</a:t>
            </a:r>
            <a:r>
              <a:rPr lang="es-ES_tradnl" b="1" u="sng" dirty="0" smtClean="0"/>
              <a:t>Competencia </a:t>
            </a:r>
            <a:r>
              <a:rPr lang="es-ES_tradnl" b="1" u="sng" dirty="0"/>
              <a:t>perfecta.</a:t>
            </a:r>
          </a:p>
          <a:p>
            <a:pPr algn="just"/>
            <a:r>
              <a:rPr lang="es-ES_tradnl" dirty="0"/>
              <a:t>Máxima eficiencia en el uso de recursos productivos.</a:t>
            </a:r>
          </a:p>
          <a:p>
            <a:pPr algn="just"/>
            <a:r>
              <a:rPr lang="es-ES_tradnl" dirty="0"/>
              <a:t>Máxima satisfacción del consumidor</a:t>
            </a:r>
            <a:r>
              <a:rPr lang="es-ES_tradnl" dirty="0" smtClean="0"/>
              <a:t>.</a:t>
            </a:r>
          </a:p>
          <a:p>
            <a:pPr algn="just"/>
            <a:r>
              <a:rPr lang="es-ES_tradnl" dirty="0" smtClean="0"/>
              <a:t>Práctica: el oferente vende a un precio muy cercano a su costo; sus utilidades son “normales”.</a:t>
            </a:r>
            <a:endParaRPr lang="es-ES_tradnl" dirty="0"/>
          </a:p>
          <a:p>
            <a:pPr algn="just"/>
            <a:r>
              <a:rPr lang="es-ES_tradnl" dirty="0"/>
              <a:t> </a:t>
            </a:r>
          </a:p>
          <a:p>
            <a:pPr algn="just"/>
            <a:r>
              <a:rPr lang="es-ES_tradnl" dirty="0"/>
              <a:t> </a:t>
            </a:r>
          </a:p>
          <a:p>
            <a:pPr lvl="0" algn="just"/>
            <a:r>
              <a:rPr lang="es-ES_tradnl" dirty="0" smtClean="0"/>
              <a:t>4.	</a:t>
            </a:r>
            <a:r>
              <a:rPr lang="es-ES_tradnl" b="1" u="sng" dirty="0" smtClean="0"/>
              <a:t>Monopolio</a:t>
            </a:r>
            <a:r>
              <a:rPr lang="es-ES_tradnl" b="1" u="sng" dirty="0"/>
              <a:t>.</a:t>
            </a:r>
          </a:p>
          <a:p>
            <a:pPr algn="just"/>
            <a:r>
              <a:rPr lang="es-ES_tradnl" dirty="0"/>
              <a:t>Para el </a:t>
            </a:r>
            <a:r>
              <a:rPr lang="es-ES_tradnl" dirty="0" smtClean="0"/>
              <a:t>oferente: </a:t>
            </a:r>
            <a:r>
              <a:rPr lang="es-ES_tradnl" dirty="0"/>
              <a:t>rentas extra-normales (o monopólicas).</a:t>
            </a:r>
          </a:p>
          <a:p>
            <a:pPr algn="just"/>
            <a:r>
              <a:rPr lang="es-ES_tradnl" dirty="0"/>
              <a:t>Para el consumidor: pérdidas de “peso muerto” (</a:t>
            </a:r>
            <a:r>
              <a:rPr lang="es-ES_tradnl" dirty="0" err="1"/>
              <a:t>deadweight</a:t>
            </a:r>
            <a:r>
              <a:rPr lang="es-ES_tradnl" dirty="0"/>
              <a:t> </a:t>
            </a:r>
            <a:r>
              <a:rPr lang="es-ES_tradnl" dirty="0" err="1"/>
              <a:t>loss</a:t>
            </a:r>
            <a:r>
              <a:rPr lang="es-ES_tradnl" dirty="0"/>
              <a:t>).</a:t>
            </a:r>
          </a:p>
          <a:p>
            <a:pPr algn="just"/>
            <a:r>
              <a:rPr lang="es-ES_tradnl" dirty="0"/>
              <a:t> </a:t>
            </a:r>
            <a:r>
              <a:rPr lang="es-ES_tradnl" dirty="0" smtClean="0"/>
              <a:t>Práctica: el productor vende muy por arriba de su costo; sus utilidades son “extra-normales”.</a:t>
            </a:r>
          </a:p>
          <a:p>
            <a:pPr algn="just"/>
            <a:endParaRPr lang="es-ES_tradnl" dirty="0"/>
          </a:p>
          <a:p>
            <a:pPr algn="just"/>
            <a:endParaRPr lang="es-ES_tradnl" dirty="0"/>
          </a:p>
          <a:p>
            <a:pPr lvl="0" algn="just"/>
            <a:r>
              <a:rPr lang="es-ES_tradnl" dirty="0" smtClean="0"/>
              <a:t>5.	</a:t>
            </a:r>
            <a:r>
              <a:rPr lang="es-ES_tradnl" b="1" u="sng" dirty="0" smtClean="0"/>
              <a:t>Oligopolio</a:t>
            </a:r>
            <a:r>
              <a:rPr lang="es-ES_tradnl" b="1" u="sng" dirty="0"/>
              <a:t>.</a:t>
            </a:r>
          </a:p>
          <a:p>
            <a:pPr algn="just"/>
            <a:r>
              <a:rPr lang="es-ES_tradnl" dirty="0"/>
              <a:t>Número reducido (¿?) de competidores.</a:t>
            </a:r>
          </a:p>
          <a:p>
            <a:pPr algn="just"/>
            <a:r>
              <a:rPr lang="es-ES_tradnl" dirty="0"/>
              <a:t>Opción 1: generan competencia efectiva.</a:t>
            </a:r>
          </a:p>
          <a:p>
            <a:pPr algn="just"/>
            <a:r>
              <a:rPr lang="es-ES_tradnl" dirty="0"/>
              <a:t>Opción 2: tienden a comportamiento </a:t>
            </a:r>
            <a:r>
              <a:rPr lang="es-ES_tradnl" dirty="0" err="1"/>
              <a:t>colusivo</a:t>
            </a:r>
            <a:r>
              <a:rPr lang="es-ES_tradnl" dirty="0"/>
              <a:t> (</a:t>
            </a:r>
            <a:r>
              <a:rPr lang="es-ES_tradnl" b="1" dirty="0"/>
              <a:t>tácito</a:t>
            </a:r>
            <a:r>
              <a:rPr lang="es-ES_tradnl" dirty="0"/>
              <a:t>). Cf., LFCE, arts. 13 y 13 bis.  Poder sustancial conjunto.</a:t>
            </a:r>
          </a:p>
          <a:p>
            <a:endParaRPr lang="es-ES" dirty="0"/>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6</a:t>
            </a:fld>
            <a:endParaRPr kumimoji="0" lang="en-US" dirty="0"/>
          </a:p>
        </p:txBody>
      </p:sp>
    </p:spTree>
    <p:extLst>
      <p:ext uri="{BB962C8B-B14F-4D97-AF65-F5344CB8AC3E}">
        <p14:creationId xmlns:p14="http://schemas.microsoft.com/office/powerpoint/2010/main" val="3514278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normAutofit fontScale="77500" lnSpcReduction="20000"/>
          </a:bodyPr>
          <a:lstStyle/>
          <a:p>
            <a:pPr marL="0" indent="0" algn="just">
              <a:buNone/>
            </a:pPr>
            <a:endParaRPr lang="es-ES_tradnl" dirty="0"/>
          </a:p>
          <a:p>
            <a:pPr lvl="0" algn="just"/>
            <a:r>
              <a:rPr lang="es-ES_tradnl" dirty="0" smtClean="0"/>
              <a:t>6.	</a:t>
            </a:r>
            <a:r>
              <a:rPr lang="es-ES_tradnl" u="sng" dirty="0" smtClean="0"/>
              <a:t>Cártel.</a:t>
            </a:r>
          </a:p>
          <a:p>
            <a:pPr lvl="0" algn="just"/>
            <a:endParaRPr lang="es-ES_tradnl" dirty="0"/>
          </a:p>
          <a:p>
            <a:pPr algn="just"/>
            <a:r>
              <a:rPr lang="es-ES_tradnl" b="1" dirty="0"/>
              <a:t>Acuerdos </a:t>
            </a:r>
            <a:r>
              <a:rPr lang="es-ES_tradnl" dirty="0" smtClean="0"/>
              <a:t>de </a:t>
            </a:r>
            <a:r>
              <a:rPr lang="es-ES_tradnl" dirty="0"/>
              <a:t>agentes económicos competidores entre sí.</a:t>
            </a:r>
          </a:p>
          <a:p>
            <a:pPr algn="just"/>
            <a:r>
              <a:rPr lang="es-ES_tradnl" dirty="0"/>
              <a:t>Cf., LFCE, art. 9.</a:t>
            </a:r>
          </a:p>
          <a:p>
            <a:pPr algn="just"/>
            <a:r>
              <a:rPr lang="es-ES_tradnl" dirty="0"/>
              <a:t>¿Necesario definir el mercado relevante en conformidad con LFCE, artículo 12?.</a:t>
            </a:r>
          </a:p>
          <a:p>
            <a:pPr algn="just"/>
            <a:r>
              <a:rPr lang="es-ES_tradnl" dirty="0"/>
              <a:t>Posición 1: No es necesario. La LFCE no lo exige.</a:t>
            </a:r>
          </a:p>
          <a:p>
            <a:pPr algn="just"/>
            <a:r>
              <a:rPr lang="es-ES_tradnl" dirty="0"/>
              <a:t>Posición 2: Sí es necesario –por rigor metodológico-.</a:t>
            </a:r>
          </a:p>
          <a:p>
            <a:pPr algn="just"/>
            <a:r>
              <a:rPr lang="es-ES_tradnl" dirty="0"/>
              <a:t>	  	</a:t>
            </a:r>
          </a:p>
          <a:p>
            <a:pPr algn="just"/>
            <a:r>
              <a:rPr lang="es-ES_tradnl" dirty="0"/>
              <a:t>Comentario: Falta </a:t>
            </a:r>
            <a:r>
              <a:rPr lang="es-ES_tradnl" b="1" dirty="0"/>
              <a:t>por diferenciar el tipo de acuerdos </a:t>
            </a:r>
            <a:r>
              <a:rPr lang="es-ES_tradnl" dirty="0"/>
              <a:t>(explícitos/tácitos) ubicados dentro del artículo 9 (cárteles) respecto al tipo de acuerdos (tácitos) que se ubicarían dentro de los artículos 13 y 13 bis (poder sustancial conjunto).</a:t>
            </a:r>
          </a:p>
          <a:p>
            <a:endParaRPr lang="es-ES" dirty="0"/>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7</a:t>
            </a:fld>
            <a:endParaRPr kumimoji="0" lang="en-US" dirty="0"/>
          </a:p>
        </p:txBody>
      </p:sp>
    </p:spTree>
    <p:extLst>
      <p:ext uri="{BB962C8B-B14F-4D97-AF65-F5344CB8AC3E}">
        <p14:creationId xmlns:p14="http://schemas.microsoft.com/office/powerpoint/2010/main" val="2935985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normAutofit fontScale="55000" lnSpcReduction="20000"/>
          </a:bodyPr>
          <a:lstStyle/>
          <a:p>
            <a:r>
              <a:rPr lang="es-ES_tradnl" dirty="0"/>
              <a:t> </a:t>
            </a:r>
          </a:p>
          <a:p>
            <a:pPr lvl="0"/>
            <a:r>
              <a:rPr lang="es-ES_tradnl" dirty="0" smtClean="0"/>
              <a:t>7.	</a:t>
            </a:r>
            <a:r>
              <a:rPr lang="es-ES_tradnl" b="1" u="sng" dirty="0" smtClean="0"/>
              <a:t>Dominancia</a:t>
            </a:r>
            <a:r>
              <a:rPr lang="es-ES_tradnl" b="1" u="sng" dirty="0"/>
              <a:t>.</a:t>
            </a:r>
            <a:r>
              <a:rPr lang="es-ES_tradnl" dirty="0"/>
              <a:t> (Poder sustancial, peso significativo, poder monopólico)</a:t>
            </a:r>
          </a:p>
          <a:p>
            <a:r>
              <a:rPr lang="es-ES_tradnl" dirty="0"/>
              <a:t>Caso 1: solamente un oferente.</a:t>
            </a:r>
          </a:p>
          <a:p>
            <a:r>
              <a:rPr lang="es-ES_tradnl" dirty="0"/>
              <a:t>Caso 2: varios oferentes, pero uno mucho mayor peso en el mercado (¿?) que los demás.</a:t>
            </a:r>
          </a:p>
          <a:p>
            <a:r>
              <a:rPr lang="es-ES_tradnl" dirty="0"/>
              <a:t> </a:t>
            </a:r>
          </a:p>
          <a:p>
            <a:r>
              <a:rPr lang="es-ES_tradnl" dirty="0"/>
              <a:t>*Teoría económica: es el agente que puede determinar el </a:t>
            </a:r>
            <a:r>
              <a:rPr lang="es-ES_tradnl" dirty="0" smtClean="0"/>
              <a:t>precio (muy por arriba de sus costos) </a:t>
            </a:r>
            <a:r>
              <a:rPr lang="es-ES_tradnl" dirty="0"/>
              <a:t>o </a:t>
            </a:r>
            <a:r>
              <a:rPr lang="es-ES_tradnl" dirty="0" smtClean="0"/>
              <a:t>(restringir) el </a:t>
            </a:r>
            <a:r>
              <a:rPr lang="es-ES_tradnl" dirty="0"/>
              <a:t>abasto y obtener rentas extra-</a:t>
            </a:r>
            <a:r>
              <a:rPr lang="es-ES_tradnl" dirty="0" smtClean="0"/>
              <a:t>normales en forma sostenida a través del tiempo.</a:t>
            </a:r>
            <a:endParaRPr lang="es-ES_tradnl" dirty="0"/>
          </a:p>
          <a:p>
            <a:r>
              <a:rPr lang="es-ES_tradnl" dirty="0"/>
              <a:t> </a:t>
            </a:r>
          </a:p>
          <a:p>
            <a:r>
              <a:rPr lang="es-ES_tradnl" dirty="0"/>
              <a:t>*LFCE, art. 13, I: el agente (o grupo de agentes) que puede determinar el precio o el abasto sin que sus </a:t>
            </a:r>
            <a:r>
              <a:rPr lang="es-ES_tradnl" dirty="0" smtClean="0"/>
              <a:t>competidores, actuales o potenciales, </a:t>
            </a:r>
            <a:r>
              <a:rPr lang="es-ES_tradnl" dirty="0"/>
              <a:t>puedan contrarrestar dicho poder</a:t>
            </a:r>
            <a:r>
              <a:rPr lang="es-ES_tradnl" dirty="0" smtClean="0"/>
              <a:t>. (Énfasis en una sola de las fuerzas del mercado).</a:t>
            </a:r>
            <a:endParaRPr lang="es-ES_tradnl" dirty="0"/>
          </a:p>
          <a:p>
            <a:r>
              <a:rPr lang="es-ES_tradnl" dirty="0"/>
              <a:t> </a:t>
            </a:r>
          </a:p>
          <a:p>
            <a:r>
              <a:rPr lang="es-ES_tradnl" dirty="0"/>
              <a:t>*Aunque el artículo 13, I no lo expone, es fundamental tomar en consideración  el poder de negociación del comprador (p.ej., Poder sustancial en la oferta vs. Poder sustancial en la compra) para evaluar si efectivamente el oferente tiene poder de fijar el precio/abasto aun y cuando sea el único oferente en el mercado.</a:t>
            </a:r>
          </a:p>
          <a:p>
            <a:r>
              <a:rPr lang="es-ES_tradnl" dirty="0"/>
              <a:t> </a:t>
            </a:r>
          </a:p>
          <a:p>
            <a:r>
              <a:rPr lang="es-ES_tradnl" dirty="0"/>
              <a:t>*Indicios de poder sustancial del agente X: si tiene una participación de mercado muy elevada respecto al total del mercado y respecto a sus competidores; además hay elevadas barreras de entrada.</a:t>
            </a:r>
          </a:p>
          <a:p>
            <a:endParaRPr lang="es-ES" dirty="0"/>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8</a:t>
            </a:fld>
            <a:endParaRPr kumimoji="0" lang="en-US" dirty="0"/>
          </a:p>
        </p:txBody>
      </p:sp>
    </p:spTree>
    <p:extLst>
      <p:ext uri="{BB962C8B-B14F-4D97-AF65-F5344CB8AC3E}">
        <p14:creationId xmlns:p14="http://schemas.microsoft.com/office/powerpoint/2010/main" val="2013647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000" dirty="0"/>
              <a:t>Competencia Económica en Telecomunicaciones</a:t>
            </a:r>
          </a:p>
        </p:txBody>
      </p:sp>
      <p:sp>
        <p:nvSpPr>
          <p:cNvPr id="3" name="Marcador de contenido 2"/>
          <p:cNvSpPr>
            <a:spLocks noGrp="1"/>
          </p:cNvSpPr>
          <p:nvPr>
            <p:ph sz="quarter" idx="1"/>
          </p:nvPr>
        </p:nvSpPr>
        <p:spPr/>
        <p:txBody>
          <a:bodyPr>
            <a:normAutofit fontScale="92500"/>
          </a:bodyPr>
          <a:lstStyle/>
          <a:p>
            <a:r>
              <a:rPr lang="es-ES_tradnl" dirty="0"/>
              <a:t>Poder sustancial </a:t>
            </a:r>
            <a:r>
              <a:rPr lang="es-ES_tradnl" dirty="0" smtClean="0"/>
              <a:t>sobre </a:t>
            </a:r>
            <a:r>
              <a:rPr lang="es-ES_tradnl" dirty="0"/>
              <a:t>el mercado. </a:t>
            </a:r>
            <a:endParaRPr lang="es-ES_tradnl" dirty="0" smtClean="0"/>
          </a:p>
          <a:p>
            <a:r>
              <a:rPr lang="es-ES_tradnl" dirty="0" smtClean="0"/>
              <a:t>Prácticas monopólicas relativas</a:t>
            </a:r>
            <a:endParaRPr lang="es-ES_tradnl" dirty="0"/>
          </a:p>
          <a:p>
            <a:r>
              <a:rPr lang="es-ES_tradnl" dirty="0" smtClean="0"/>
              <a:t> </a:t>
            </a:r>
          </a:p>
          <a:p>
            <a:pPr algn="just"/>
            <a:r>
              <a:rPr lang="es-ES_tradnl" dirty="0" smtClean="0"/>
              <a:t>Para evaluar prácticas </a:t>
            </a:r>
            <a:r>
              <a:rPr lang="es-ES_tradnl" dirty="0"/>
              <a:t>monopólicas </a:t>
            </a:r>
            <a:r>
              <a:rPr lang="es-ES_tradnl" dirty="0" smtClean="0"/>
              <a:t>relativas, conforme a los artículos 13 y 13 bis de la LFCE, es necesario demostrar que el agente (o grupo) que las comete tiene poder sustancial sobre el mercado relevante. </a:t>
            </a:r>
          </a:p>
          <a:p>
            <a:pPr algn="just"/>
            <a:r>
              <a:rPr lang="es-ES_tradnl" sz="2300" dirty="0"/>
              <a:t>(Nota. El artículo 13 también es aplicable al estudio de las </a:t>
            </a:r>
            <a:r>
              <a:rPr lang="es-ES_tradnl" sz="2300" b="1" dirty="0"/>
              <a:t>condiciones de competencia </a:t>
            </a:r>
            <a:r>
              <a:rPr lang="es-ES_tradnl" sz="2300" dirty="0"/>
              <a:t>en un mercado, cf., art. 33 bis. Con base en este último la hoy CFCE ha emitido Declaratorias señalando a algún agente con poder sustancial en un mercado relevante</a:t>
            </a:r>
            <a:r>
              <a:rPr lang="es-ES_tradnl" sz="2300" dirty="0" smtClean="0"/>
              <a:t>.</a:t>
            </a:r>
            <a:r>
              <a:rPr lang="es-ES_tradnl" sz="1600" dirty="0" smtClean="0"/>
              <a:t>)</a:t>
            </a:r>
            <a:endParaRPr lang="es-ES_tradnl" sz="1600" dirty="0"/>
          </a:p>
          <a:p>
            <a:pPr algn="just"/>
            <a:endParaRPr lang="es-ES_tradnl" dirty="0" smtClean="0"/>
          </a:p>
        </p:txBody>
      </p:sp>
      <p:sp>
        <p:nvSpPr>
          <p:cNvPr id="4" name="Marcador de número de diapositiva 3"/>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9</a:t>
            </a:fld>
            <a:endParaRPr kumimoji="0" lang="en-US" dirty="0"/>
          </a:p>
        </p:txBody>
      </p:sp>
    </p:spTree>
    <p:extLst>
      <p:ext uri="{BB962C8B-B14F-4D97-AF65-F5344CB8AC3E}">
        <p14:creationId xmlns:p14="http://schemas.microsoft.com/office/powerpoint/2010/main" val="17258518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ívico">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Cívico.thmx</Template>
  <TotalTime>148</TotalTime>
  <Words>646</Words>
  <Application>Microsoft Macintosh PowerPoint</Application>
  <PresentationFormat>Presentación en pantalla (4:3)</PresentationFormat>
  <Paragraphs>161</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Cívico</vt:lpstr>
      <vt:lpstr>Competencia Económica en Telecomunicaciones</vt:lpstr>
      <vt:lpstr>Competencia Económica en Telecomunicaciones</vt:lpstr>
      <vt:lpstr>Competencia Económica en Telecomunicaciones</vt:lpstr>
      <vt:lpstr>Competencia Económica en Telecomunicaciones</vt:lpstr>
      <vt:lpstr>Competencia Económica en Telecomunicaciones</vt:lpstr>
      <vt:lpstr>Competencia Económica en Telecomunicaciones</vt:lpstr>
      <vt:lpstr>Competencia Económica en Telecomunicaciones</vt:lpstr>
      <vt:lpstr>Competencia Económica en Telecomunicaciones</vt:lpstr>
      <vt:lpstr>Competencia Económica en Telecomunicaciones</vt:lpstr>
      <vt:lpstr>Competencia Económica en Telecomunicaciones</vt:lpstr>
      <vt:lpstr>Competencia Económica en Telecomunicaciones</vt:lpstr>
      <vt:lpstr>Competencia Económica en Telecomunicaciones</vt:lpstr>
      <vt:lpstr>Competencia Económica en Telecomunicaciones</vt:lpstr>
      <vt:lpstr>Competencia Económica en Telecomunicaciones</vt:lpstr>
      <vt:lpstr>Competencia Económica en Telecomunicaciones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Competencia Económica en Telecomunicaciones</dc:title>
  <dc:creator>Alvaro Sanchez</dc:creator>
  <cp:lastModifiedBy>Alvaro Sanchez</cp:lastModifiedBy>
  <cp:revision>14</cp:revision>
  <dcterms:created xsi:type="dcterms:W3CDTF">2013-11-11T18:49:18Z</dcterms:created>
  <dcterms:modified xsi:type="dcterms:W3CDTF">2013-11-11T22:50:29Z</dcterms:modified>
</cp:coreProperties>
</file>