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>
        <p:scale>
          <a:sx n="74" d="100"/>
          <a:sy n="74" d="100"/>
        </p:scale>
        <p:origin x="148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90A6F-3795-2F4C-A36A-7BE4ED0B629B}" type="datetimeFigureOut">
              <a:rPr lang="es-ES_tradnl" smtClean="0"/>
              <a:t>1/12/16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903EB-6665-1E48-9380-6967C3AAEE1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9269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03EB-6665-1E48-9380-6967C3AAEE16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36644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7E56-A139-4641-85B5-062C37A096EE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4C76-93E5-F348-A762-B127E66F2D65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BF46-B29F-5549-A80D-B63FC363CDF4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16EA-6C05-B14E-8EB7-2A27E54577A5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89F2-0199-D442-B821-6D02D3EE56ED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38F5-E7D8-254A-B413-9F5E1C96F0F8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B19E-F524-CD41-A046-19A9FE32A968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9EB49-7168-1646-B102-E521B2FD041D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D2B8A-63F8-D046-8914-855D89A10B70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4FE225-19AA-5F4A-A3E4-401A685CBB2D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FDBBC-AA87-A441-831E-6263E3AD2BA7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A20041A-6AA2-A444-B76F-1697C745E7DB}" type="datetime1">
              <a:rPr lang="es-MX" smtClean="0"/>
              <a:t>01/12/16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157162"/>
            <a:ext cx="10058400" cy="6115051"/>
          </a:xfrm>
        </p:spPr>
        <p:txBody>
          <a:bodyPr>
            <a:noAutofit/>
          </a:bodyPr>
          <a:lstStyle/>
          <a:p>
            <a:pPr algn="ctr"/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>	</a:t>
            </a:r>
            <a:r>
              <a:rPr lang="es-ES_tradnl" sz="2700" b="1" dirty="0" smtClean="0">
                <a:latin typeface="+mn-lt"/>
              </a:rPr>
              <a:t>		</a:t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700" b="1" dirty="0" smtClean="0">
                <a:latin typeface="+mn-lt"/>
              </a:rPr>
              <a:t/>
            </a:r>
            <a:br>
              <a:rPr lang="es-ES_tradnl" sz="2700" b="1" dirty="0" smtClean="0">
                <a:latin typeface="+mn-lt"/>
              </a:rPr>
            </a:br>
            <a:r>
              <a:rPr lang="es-ES_tradnl" sz="2700" b="1" dirty="0">
                <a:latin typeface="+mn-lt"/>
              </a:rPr>
              <a:t/>
            </a:r>
            <a:br>
              <a:rPr lang="es-ES_tradnl" sz="2700" b="1" dirty="0">
                <a:latin typeface="+mn-lt"/>
              </a:rPr>
            </a:br>
            <a:r>
              <a:rPr lang="es-ES_tradnl" sz="2400" b="1" dirty="0" smtClean="0">
                <a:latin typeface="+mn-lt"/>
              </a:rPr>
              <a:t>Competencia Económica</a:t>
            </a:r>
            <a:br>
              <a:rPr lang="es-ES_tradnl" sz="2400" b="1" dirty="0" smtClean="0">
                <a:latin typeface="+mn-lt"/>
              </a:rPr>
            </a:br>
            <a:r>
              <a:rPr lang="es-ES_tradnl" sz="2400" b="1" dirty="0" smtClean="0">
                <a:latin typeface="+mn-lt"/>
              </a:rPr>
              <a:t>(conceptos introductorios)</a:t>
            </a:r>
            <a:r>
              <a:rPr lang="es-ES_tradnl" sz="2400" b="1" dirty="0" smtClean="0">
                <a:latin typeface="+mn-lt"/>
              </a:rPr>
              <a:t/>
            </a:r>
            <a:br>
              <a:rPr lang="es-ES_tradnl" sz="2400" b="1" dirty="0" smtClean="0">
                <a:latin typeface="+mn-lt"/>
              </a:rPr>
            </a:br>
            <a:r>
              <a:rPr lang="es-ES_tradnl" sz="2400" b="1" dirty="0" smtClean="0">
                <a:latin typeface="+mn-lt"/>
              </a:rPr>
              <a:t> </a:t>
            </a:r>
            <a:r>
              <a:rPr lang="es-ES_tradnl" sz="2400" b="1" dirty="0">
                <a:latin typeface="+mn-lt"/>
              </a:rPr>
              <a:t>Maestría en Derecho </a:t>
            </a:r>
            <a:r>
              <a:rPr lang="es-ES_tradnl" sz="2400" b="1" dirty="0" smtClean="0">
                <a:latin typeface="+mn-lt"/>
              </a:rPr>
              <a:t>Corporativo </a:t>
            </a:r>
            <a:br>
              <a:rPr lang="es-ES_tradnl" sz="2400" b="1" dirty="0" smtClean="0">
                <a:latin typeface="+mn-lt"/>
              </a:rPr>
            </a:br>
            <a:r>
              <a:rPr lang="es-ES_tradnl" sz="2400" b="1" dirty="0" smtClean="0">
                <a:latin typeface="+mn-lt"/>
              </a:rPr>
              <a:t>Universidad </a:t>
            </a:r>
            <a:r>
              <a:rPr lang="es-ES_tradnl" sz="2400" b="1" dirty="0">
                <a:latin typeface="+mn-lt"/>
              </a:rPr>
              <a:t>Anáhuac del </a:t>
            </a:r>
            <a:r>
              <a:rPr lang="es-ES_tradnl" sz="2400" b="1" dirty="0" smtClean="0">
                <a:latin typeface="+mn-lt"/>
              </a:rPr>
              <a:t>Norte</a:t>
            </a:r>
            <a:r>
              <a:rPr lang="es-ES_tradnl" sz="2400" b="1" dirty="0">
                <a:latin typeface="+mn-lt"/>
              </a:rPr>
              <a:t/>
            </a:r>
            <a:br>
              <a:rPr lang="es-ES_tradnl" sz="2400" b="1" dirty="0">
                <a:latin typeface="+mn-lt"/>
              </a:rPr>
            </a:br>
            <a:r>
              <a:rPr lang="es-ES_tradnl" sz="2400" b="1" dirty="0" smtClean="0">
                <a:latin typeface="+mn-lt"/>
              </a:rPr>
              <a:t/>
            </a:r>
            <a:br>
              <a:rPr lang="es-ES_tradnl" sz="2400" b="1" dirty="0" smtClean="0">
                <a:latin typeface="+mn-lt"/>
              </a:rPr>
            </a:br>
            <a:r>
              <a:rPr lang="es-ES_tradnl" sz="2400" b="1" dirty="0">
                <a:latin typeface="+mn-lt"/>
              </a:rPr>
              <a:t/>
            </a:r>
            <a:br>
              <a:rPr lang="es-ES_tradnl" sz="2400" b="1" dirty="0">
                <a:latin typeface="+mn-lt"/>
              </a:rPr>
            </a:br>
            <a:r>
              <a:rPr lang="es-ES_tradnl" sz="2400" b="1" dirty="0" smtClean="0">
                <a:latin typeface="+mn-lt"/>
              </a:rPr>
              <a:t/>
            </a:r>
            <a:br>
              <a:rPr lang="es-ES_tradnl" sz="2400" b="1" dirty="0" smtClean="0">
                <a:latin typeface="+mn-lt"/>
              </a:rPr>
            </a:br>
            <a:r>
              <a:rPr lang="es-ES_tradnl" sz="2400" b="1" dirty="0" smtClean="0">
                <a:latin typeface="+mn-lt"/>
              </a:rPr>
              <a:t/>
            </a:r>
            <a:br>
              <a:rPr lang="es-ES_tradnl" sz="2400" b="1" dirty="0" smtClean="0">
                <a:latin typeface="+mn-lt"/>
              </a:rPr>
            </a:br>
            <a:r>
              <a:rPr lang="es-ES_tradnl" sz="1800" dirty="0"/>
              <a:t/>
            </a:r>
            <a:br>
              <a:rPr lang="es-ES_tradnl" sz="1800" dirty="0"/>
            </a:br>
            <a:r>
              <a:rPr lang="es-ES_tradnl" sz="1800" dirty="0" smtClean="0"/>
              <a:t/>
            </a:r>
            <a:br>
              <a:rPr lang="es-ES_tradnl" sz="1800" dirty="0" smtClean="0"/>
            </a:br>
            <a:r>
              <a:rPr lang="es-ES_tradnl" sz="1800" dirty="0"/>
              <a:t/>
            </a:r>
            <a:br>
              <a:rPr lang="es-ES_tradnl" sz="1800" dirty="0"/>
            </a:br>
            <a:r>
              <a:rPr lang="es-ES_tradnl" sz="1800" dirty="0" smtClean="0"/>
              <a:t/>
            </a:r>
            <a:br>
              <a:rPr lang="es-ES_tradnl" sz="1800" dirty="0" smtClean="0"/>
            </a:br>
            <a:r>
              <a:rPr lang="es-ES_tradnl" sz="1800" dirty="0"/>
              <a:t/>
            </a:r>
            <a:br>
              <a:rPr lang="es-ES_tradnl" sz="1800" dirty="0"/>
            </a:br>
            <a:r>
              <a:rPr lang="es-ES_tradnl" sz="1800" dirty="0" smtClean="0"/>
              <a:t/>
            </a:r>
            <a:br>
              <a:rPr lang="es-ES_tradnl" sz="1800" dirty="0" smtClean="0"/>
            </a:br>
            <a:r>
              <a:rPr lang="es-ES_tradnl" sz="1800" dirty="0" smtClean="0"/>
              <a:t/>
            </a:r>
            <a:br>
              <a:rPr lang="es-ES_tradnl" sz="1800" dirty="0" smtClean="0"/>
            </a:br>
            <a:r>
              <a:rPr lang="es-ES_tradnl" sz="1800" dirty="0"/>
              <a:t/>
            </a:r>
            <a:br>
              <a:rPr lang="es-ES_tradnl" sz="1800" dirty="0"/>
            </a:br>
            <a:endParaRPr lang="en-US" sz="1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600" b="1" dirty="0" smtClean="0">
                <a:latin typeface="+mn-lt"/>
              </a:rPr>
              <a:t>Dr. Álvaro R. </a:t>
            </a:r>
            <a:r>
              <a:rPr lang="en-US" sz="1600" b="1" dirty="0" err="1" smtClean="0">
                <a:latin typeface="+mn-lt"/>
              </a:rPr>
              <a:t>sánchez</a:t>
            </a:r>
            <a:r>
              <a:rPr lang="en-US" sz="1600" b="1" dirty="0" smtClean="0">
                <a:latin typeface="+mn-lt"/>
              </a:rPr>
              <a:t> G.</a:t>
            </a:r>
          </a:p>
          <a:p>
            <a:pPr algn="r"/>
            <a:r>
              <a:rPr lang="en-US" sz="1600" b="1" dirty="0" smtClean="0">
                <a:latin typeface="+mn-lt"/>
              </a:rPr>
              <a:t>Nov. 2016.</a:t>
            </a:r>
          </a:p>
          <a:p>
            <a:pPr algn="r"/>
            <a:r>
              <a:rPr lang="en-US" sz="1600" b="1" dirty="0" smtClean="0">
                <a:latin typeface="+mn-lt"/>
              </a:rPr>
              <a:t>México, D.F.</a:t>
            </a:r>
          </a:p>
          <a:p>
            <a:pPr algn="r"/>
            <a:endParaRPr lang="en-US" sz="1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2871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3. </a:t>
            </a:r>
            <a:r>
              <a:rPr lang="mr-IN" sz="2400" b="1" dirty="0" smtClean="0">
                <a:latin typeface="+mn-lt"/>
              </a:rPr>
              <a:t>…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ES_tradnl" dirty="0"/>
          </a:p>
          <a:p>
            <a:r>
              <a:rPr lang="es-ES_tradnl" dirty="0"/>
              <a:t>II. Tenga o pueda tener por objeto o efecto establecer barreras a la entrada, impedir a terceros el acceso </a:t>
            </a:r>
            <a:r>
              <a:rPr lang="es-ES_tradnl" dirty="0" smtClean="0"/>
              <a:t>al mercado </a:t>
            </a:r>
            <a:r>
              <a:rPr lang="es-ES_tradnl" dirty="0"/>
              <a:t>relevante, a mercados relacionados (Cf., DR, art. 6) o a insumos </a:t>
            </a:r>
            <a:r>
              <a:rPr lang="es-ES_tradnl" dirty="0" smtClean="0"/>
              <a:t>esenciales (Cf. LFCE, artículo 60), </a:t>
            </a:r>
            <a:r>
              <a:rPr lang="es-ES_tradnl" dirty="0"/>
              <a:t>o desplazar a otros </a:t>
            </a:r>
            <a:r>
              <a:rPr lang="es-ES_tradnl" dirty="0" smtClean="0"/>
              <a:t>Agentes Económicos</a:t>
            </a:r>
            <a:r>
              <a:rPr lang="es-ES_tradnl" dirty="0"/>
              <a:t>, </a:t>
            </a:r>
            <a:r>
              <a:rPr lang="es-ES_tradnl" b="1" u="sng" dirty="0" smtClean="0"/>
              <a:t>o</a:t>
            </a:r>
          </a:p>
          <a:p>
            <a:endParaRPr lang="es-ES_tradnl" b="1" u="sng" dirty="0"/>
          </a:p>
          <a:p>
            <a:r>
              <a:rPr lang="es-ES_tradnl" dirty="0"/>
              <a:t>III. Tenga por objeto o efecto facilitar sustancialmente a los participantes en dicha concentración el </a:t>
            </a:r>
            <a:r>
              <a:rPr lang="es-ES_tradnl" dirty="0" smtClean="0"/>
              <a:t>ejercicio de </a:t>
            </a:r>
            <a:r>
              <a:rPr lang="es-ES_tradnl" dirty="0"/>
              <a:t>conductas prohibidas por esta Ley, y particularmente, de las prácticas monopólicas.</a:t>
            </a:r>
          </a:p>
          <a:p>
            <a:endParaRPr lang="es-ES_tradnl" dirty="0" smtClean="0"/>
          </a:p>
          <a:p>
            <a:r>
              <a:rPr lang="es-ES_tradnl" dirty="0" smtClean="0"/>
              <a:t>NOTA. EL ANÁLISIS DE CONCENTRACIONES Y “SIMILARES” REQUIERE (LFCE, ART. 63): </a:t>
            </a:r>
          </a:p>
          <a:p>
            <a:r>
              <a:rPr lang="es-ES_tradnl" dirty="0" smtClean="0"/>
              <a:t>DELIMITAR MERCADO RELEVANTE, EVALUAR PODER SUSTANCIAL, EFECTOS EN MERCADOS RELACIONADOS, GANANCIAS EN EFICIENCIA QUE SEAN TRASLADABLES AL CONSUMIDOR.</a:t>
            </a:r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70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4. PRÁCTICAS </a:t>
            </a:r>
            <a:r>
              <a:rPr lang="es-ES_tradnl" sz="2400" b="1" dirty="0">
                <a:latin typeface="+mn-lt"/>
              </a:rPr>
              <a:t>MONOPÓLICAS RELATIVAS</a:t>
            </a:r>
            <a:br>
              <a:rPr lang="es-ES_tradnl" sz="2400" b="1" dirty="0">
                <a:latin typeface="+mn-lt"/>
              </a:rPr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023360"/>
          </a:xfrm>
        </p:spPr>
        <p:txBody>
          <a:bodyPr/>
          <a:lstStyle/>
          <a:p>
            <a:r>
              <a:rPr lang="es-ES_tradnl" b="1" u="sng" dirty="0" smtClean="0"/>
              <a:t>PRÁCTICAS MONOPÓLICAS RELATIVAS</a:t>
            </a:r>
            <a:r>
              <a:rPr lang="es-ES_tradnl" dirty="0" smtClean="0"/>
              <a:t>. (LFCE, ARTÍCULOS 54-56).</a:t>
            </a:r>
          </a:p>
          <a:p>
            <a:r>
              <a:rPr lang="es-ES_tradnl" dirty="0" smtClean="0"/>
              <a:t>*EXCLUSIVIDADES, FIJACIÓN TÉRMINOS DE REVENTA, VENTAS ATADAS, BOICOT, DEPREDACIÓN, SUBSIDIOS CRUZADOS, TRATO DISCRIMINATORIO, ETC.</a:t>
            </a:r>
            <a:endParaRPr lang="es-ES_tradnl" dirty="0"/>
          </a:p>
          <a:p>
            <a:r>
              <a:rPr lang="es-ES_tradnl" dirty="0" smtClean="0"/>
              <a:t>i. LAS REALIZA UN AGENTE ECONÓMICO CON </a:t>
            </a:r>
            <a:r>
              <a:rPr lang="es-ES_tradnl" b="1" u="sng" dirty="0" smtClean="0"/>
              <a:t>PS (INDIVIDUAL O CONJUNTO) SOBRE EL MERCADO RELEVANTE</a:t>
            </a:r>
          </a:p>
          <a:p>
            <a:r>
              <a:rPr lang="es-ES_tradnl" dirty="0" smtClean="0"/>
              <a:t>ii. OBJETO O EFECTO: DESPLAZAR, IMPEDIR ENTRADA, OTORGAR VENTAJAS DISCRIMINATORIAS</a:t>
            </a:r>
          </a:p>
          <a:p>
            <a:r>
              <a:rPr lang="es-ES_tradnl" dirty="0" smtClean="0"/>
              <a:t>iii. INCIDE SOBRE MERCADO RELEVANTE Y/O MERCADO RELACIONADO</a:t>
            </a:r>
          </a:p>
          <a:p>
            <a:r>
              <a:rPr lang="es-ES_tradnl" dirty="0" smtClean="0"/>
              <a:t>iv. VALORACIÓN DE EFECTOS ANTICOMPTETITIVOS VS GANANCIAS EN EFICIENCIA Y BIENESTAR DEL CONSUMIDOR</a:t>
            </a:r>
          </a:p>
          <a:p>
            <a:pPr lvl="1"/>
            <a:r>
              <a:rPr lang="es-ES_tradnl" dirty="0" smtClean="0"/>
              <a:t>BALANCE FAVOR DEL CONSUMIDOR: NO SE SANCIONA LA PRÁCTICA.</a:t>
            </a:r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69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5. </a:t>
            </a:r>
            <a:r>
              <a:rPr lang="es-ES_tradnl" sz="2400" b="1" dirty="0">
                <a:latin typeface="+mn-lt"/>
              </a:rPr>
              <a:t>PRÁCTICAS MONOPÓLICAS ABSOLUTAS</a:t>
            </a:r>
            <a:br>
              <a:rPr lang="es-ES_tradnl" sz="2400" b="1" dirty="0">
                <a:latin typeface="+mn-lt"/>
              </a:rPr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b="1" u="sng" dirty="0" smtClean="0"/>
              <a:t>PRÁCTICAS MONOPÓLICAS ABSOLUTAS</a:t>
            </a:r>
            <a:r>
              <a:rPr lang="es-ES_tradnl" dirty="0" smtClean="0"/>
              <a:t>. LFCE, ARTÍCULO 53, I-V.</a:t>
            </a:r>
          </a:p>
          <a:p>
            <a:r>
              <a:rPr lang="es-ES_tradnl" dirty="0" smtClean="0"/>
              <a:t>*FIJAR PRECIOS, RESTRINGIR EL ABASTO, SEGMENTAR MERCADO, AMAÑAR LICITACIONES, INTERCAMBIAR INFORMACIÓN PARA TALES CONDUCTAS.</a:t>
            </a:r>
            <a:endParaRPr lang="es-ES_tradnl" dirty="0"/>
          </a:p>
          <a:p>
            <a:r>
              <a:rPr lang="es-ES_tradnl" dirty="0" smtClean="0"/>
              <a:t>i. ACUERDOS COLUSORIOS. COFECE DETERMINA MERCADO RELEVANTE, SIN BASE EN LFCE, ART. 58. 				  NO ES NECESARIO ACREDITAR PS.</a:t>
            </a:r>
          </a:p>
          <a:p>
            <a:r>
              <a:rPr lang="es-ES_tradnl" dirty="0" smtClean="0"/>
              <a:t>ii. DOCUMENTOS QUE ACREDITEN EL ACUERDO: PRUEBA DIRECTA. SANCIÓN.</a:t>
            </a:r>
          </a:p>
          <a:p>
            <a:r>
              <a:rPr lang="es-ES_tradnl" dirty="0" smtClean="0"/>
              <a:t>iii. SIN DOCUMENTOS QUE ACREDITEN EL ACUERDO: PRUEBA INDIRECTA DEBE SER ROBUSTA.</a:t>
            </a:r>
          </a:p>
          <a:p>
            <a:r>
              <a:rPr lang="es-ES_tradnl" dirty="0" smtClean="0"/>
              <a:t>iv. PRUEBA INDIRECTA</a:t>
            </a:r>
            <a:r>
              <a:rPr lang="es-ES_tradnl" dirty="0"/>
              <a:t>.</a:t>
            </a:r>
            <a:r>
              <a:rPr lang="es-ES_tradnl" dirty="0" smtClean="0"/>
              <a:t> IMPLICA ANÁLISIS ECONÓMICO DE:</a:t>
            </a:r>
          </a:p>
          <a:p>
            <a:r>
              <a:rPr lang="es-ES_tradnl" dirty="0" smtClean="0"/>
              <a:t> PRECIOS Y ABASTO EN EL MERCADO (P.EJ., SIMILITUD DE PRECIOS POR ACUERDO COLUSORIO, O POR COMPETENCIA EFECTIVA, INSUFICIENCIA O SUFICIENCIA DE ABASTO).</a:t>
            </a:r>
          </a:p>
          <a:p>
            <a:r>
              <a:rPr lang="es-ES_tradnl" dirty="0" smtClean="0"/>
              <a:t> MOTIVACIÓN DEL ACUERDO: RENTAS EXTRA-NORMALES (PRECIOS MUY POR ENCIMA DE COSTOS O MUY POR ENCIMA DE LOS QUE SE DETERMINARÍAN EN SITUACIÓN DE COMPETENCIA EFECTIVA)</a:t>
            </a:r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318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6. </a:t>
            </a:r>
            <a:r>
              <a:rPr lang="es-ES_tradnl" sz="2400" b="1" dirty="0">
                <a:latin typeface="+mn-lt"/>
              </a:rPr>
              <a:t>BARRERAS A LA COMPETENCIA, INSUMOS ESENCIALES</a:t>
            </a:r>
            <a:br>
              <a:rPr lang="es-ES_tradnl" sz="2400" b="1" dirty="0">
                <a:latin typeface="+mn-lt"/>
              </a:rPr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u="sng" dirty="0" smtClean="0"/>
              <a:t>BARRERAS A LA COMPETENCIA</a:t>
            </a:r>
            <a:r>
              <a:rPr lang="es-ES_tradnl" dirty="0" smtClean="0"/>
              <a:t>. LFCE. ART. 3.</a:t>
            </a:r>
          </a:p>
          <a:p>
            <a:endParaRPr lang="es-ES_tradnl" dirty="0"/>
          </a:p>
          <a:p>
            <a:r>
              <a:rPr lang="es-ES_tradnl" dirty="0"/>
              <a:t> </a:t>
            </a:r>
            <a:r>
              <a:rPr lang="es-ES_tradnl" b="1" dirty="0"/>
              <a:t>IV. </a:t>
            </a:r>
            <a:r>
              <a:rPr lang="es-ES_tradnl" dirty="0"/>
              <a:t>Barreras a la Competencia y la Libre Concurrencia: </a:t>
            </a:r>
            <a:endParaRPr lang="es-ES_tradnl" dirty="0" smtClean="0"/>
          </a:p>
          <a:p>
            <a:r>
              <a:rPr lang="es-ES_tradnl" dirty="0" smtClean="0"/>
              <a:t>Cualquier </a:t>
            </a:r>
            <a:r>
              <a:rPr lang="es-ES_tradnl" dirty="0"/>
              <a:t>característica estructural del mercado, hecho o acto de los Agentes Económicos que tenga por objeto o efecto impedir el acceso de competidores o limitar su capacidad para competir en los mercados; que impidan o distorsionen el proceso de competencia y libre concurrencia, así como las disposiciones jurídicas emitidas por cualquier orden de gobierno que indebidamente impidan o distorsionen el proceso de competencia y libre concurrencia; </a:t>
            </a:r>
          </a:p>
          <a:p>
            <a:r>
              <a:rPr lang="es-ES_tradnl" dirty="0"/>
              <a:t>DR: </a:t>
            </a:r>
            <a:endParaRPr lang="es-ES_tradnl" dirty="0" smtClean="0"/>
          </a:p>
          <a:p>
            <a:r>
              <a:rPr lang="es-ES_tradnl" dirty="0" smtClean="0"/>
              <a:t>ARTÍCULO </a:t>
            </a:r>
            <a:r>
              <a:rPr lang="es-ES_tradnl" dirty="0"/>
              <a:t>11. Para el análisis de la existencia de Barreras a la Competencia y la Libre Concurrencia, </a:t>
            </a:r>
            <a:r>
              <a:rPr lang="es-ES_tradnl" dirty="0" smtClean="0"/>
              <a:t>se considerará </a:t>
            </a:r>
            <a:r>
              <a:rPr lang="es-ES_tradnl" dirty="0"/>
              <a:t>el mercado en términos del artículo 58 de la Ley.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6. </a:t>
            </a:r>
            <a:r>
              <a:rPr lang="mr-IN" sz="2400" b="1" dirty="0" smtClean="0">
                <a:latin typeface="+mn-lt"/>
              </a:rPr>
              <a:t>…</a:t>
            </a:r>
            <a:r>
              <a:rPr lang="es-ES" sz="2400" b="1" dirty="0" smtClean="0">
                <a:latin typeface="+mn-lt"/>
              </a:rPr>
              <a:t/>
            </a:r>
            <a:br>
              <a:rPr lang="es-ES" sz="2400" b="1" dirty="0" smtClean="0">
                <a:latin typeface="+mn-lt"/>
              </a:rPr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u="sng" dirty="0" smtClean="0"/>
              <a:t>INSUMOS ESENCIALES</a:t>
            </a:r>
            <a:r>
              <a:rPr lang="es-ES_tradnl" dirty="0" smtClean="0"/>
              <a:t>. LCFE,</a:t>
            </a:r>
          </a:p>
          <a:p>
            <a:r>
              <a:rPr lang="es-ES_tradnl" b="1" dirty="0"/>
              <a:t>Artículo 60</a:t>
            </a:r>
            <a:r>
              <a:rPr lang="es-ES_tradnl" dirty="0"/>
              <a:t>. Para determinar la existencia de insumo esencial, la Comisión deberá considerar:</a:t>
            </a:r>
          </a:p>
          <a:p>
            <a:r>
              <a:rPr lang="es-ES_tradnl" dirty="0"/>
              <a:t>I. Si el insumo es controlado por uno, o varios Agentes Económicos con poder sustancial o que hayan sido determinados como preponderantes por el Instituto Federal de Telecomunicaciones;</a:t>
            </a:r>
          </a:p>
          <a:p>
            <a:r>
              <a:rPr lang="es-ES_tradnl" dirty="0"/>
              <a:t>II. Si no es </a:t>
            </a:r>
            <a:r>
              <a:rPr lang="es-ES_tradnl" b="1" u="sng" dirty="0"/>
              <a:t>viable</a:t>
            </a:r>
            <a:r>
              <a:rPr lang="es-ES_tradnl" dirty="0"/>
              <a:t> la reproducción del insumo desde un punto de vista técnico, legal o económico por otro Agente Económico;</a:t>
            </a:r>
          </a:p>
          <a:p>
            <a:r>
              <a:rPr lang="es-ES_tradnl" dirty="0"/>
              <a:t>III. Si el insumo resulta </a:t>
            </a:r>
            <a:r>
              <a:rPr lang="es-ES_tradnl" b="1" u="sng" dirty="0"/>
              <a:t>indispensable</a:t>
            </a:r>
            <a:r>
              <a:rPr lang="es-ES_tradnl" dirty="0"/>
              <a:t> para la provisión de bienes o servicios en uno o más mercados, y no tiene sustitutos cercanos;</a:t>
            </a:r>
          </a:p>
          <a:p>
            <a:r>
              <a:rPr lang="es-ES_tradnl" dirty="0"/>
              <a:t>IV. Las circunstancias bajo las cuales el Agente Económico llegó a controlar el insumo, y</a:t>
            </a:r>
          </a:p>
          <a:p>
            <a:r>
              <a:rPr lang="es-ES_tradnl" dirty="0"/>
              <a:t>V. Los demás criterios que, en su caso, se establezcan en las Disposiciones Regulatorias.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847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6. </a:t>
            </a:r>
            <a:r>
              <a:rPr lang="mr-IN" sz="2400" b="1" dirty="0" smtClean="0">
                <a:latin typeface="+mn-lt"/>
              </a:rPr>
              <a:t>…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u="sng" dirty="0"/>
              <a:t>Artículo 94</a:t>
            </a:r>
            <a:r>
              <a:rPr lang="es-ES_tradnl" dirty="0"/>
              <a:t>. La Comisión iniciará de oficio o a solicitud del Ejecutivo Federal, por sí o por conducto de la Secretaría, el procedimiento de investigación cuando existan elementos que hagan suponer que no existen condiciones de </a:t>
            </a:r>
            <a:r>
              <a:rPr lang="es-ES_tradnl" b="1" dirty="0"/>
              <a:t>competencia efectiva</a:t>
            </a:r>
            <a:r>
              <a:rPr lang="es-ES_tradnl" dirty="0"/>
              <a:t> en un mercado y con el fin de determinar la existencia de barreras a la competencia y libre concurrencia o insumos esenciales que puedan generar </a:t>
            </a:r>
            <a:r>
              <a:rPr lang="es-ES_tradnl" b="1" dirty="0"/>
              <a:t>efectos anticompetitivos</a:t>
            </a:r>
            <a:r>
              <a:rPr lang="es-ES_tradnl" dirty="0"/>
              <a:t>, mismo que se realizará conforme a lo siguiente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II. </a:t>
            </a:r>
            <a:r>
              <a:rPr lang="mr-IN" dirty="0" smtClean="0"/>
              <a:t>…</a:t>
            </a:r>
            <a:r>
              <a:rPr lang="es-ES" dirty="0" smtClean="0"/>
              <a:t> </a:t>
            </a:r>
            <a:r>
              <a:rPr lang="es-ES_tradnl" dirty="0" smtClean="0"/>
              <a:t>Tratándose </a:t>
            </a:r>
            <a:r>
              <a:rPr lang="es-ES_tradnl" dirty="0"/>
              <a:t>de insumos esenciales, la Autoridad Investigadora deberá analizar durante esta investigación todos los supuestos previstos en el artículo 60 de esta Ley;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6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7. Ejemplos 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_tradnl" dirty="0" smtClean="0"/>
              <a:t>1. CONCENTRACIÓN AEROMÉXICO-MEXICANA; </a:t>
            </a:r>
            <a:r>
              <a:rPr lang="es-ES_tradnl" dirty="0" smtClean="0"/>
              <a:t>AEROMÉXICO-DELTA; </a:t>
            </a:r>
            <a:r>
              <a:rPr lang="mr-IN" dirty="0" smtClean="0"/>
              <a:t>…</a:t>
            </a:r>
            <a:r>
              <a:rPr lang="es-ES" dirty="0" smtClean="0"/>
              <a:t> Ilustra cambio en delimitación de mercado relevante</a:t>
            </a:r>
            <a:endParaRPr lang="es-ES_tradnl" dirty="0" smtClean="0"/>
          </a:p>
          <a:p>
            <a:r>
              <a:rPr lang="es-ES_tradnl" dirty="0" smtClean="0"/>
              <a:t>2. CONCENTRACIÓN CINEMARK-CINEMEX</a:t>
            </a:r>
            <a:r>
              <a:rPr lang="es-ES_tradnl" dirty="0" smtClean="0"/>
              <a:t>; </a:t>
            </a:r>
            <a:r>
              <a:rPr lang="mr-IN" dirty="0" smtClean="0"/>
              <a:t>…</a:t>
            </a:r>
            <a:r>
              <a:rPr lang="es-ES" dirty="0" smtClean="0"/>
              <a:t> Aplicación implícita de poder sustancial conjunto </a:t>
            </a:r>
            <a:r>
              <a:rPr lang="mr-IN" dirty="0" smtClean="0"/>
              <a:t>–</a:t>
            </a:r>
            <a:r>
              <a:rPr lang="es-ES" dirty="0" smtClean="0"/>
              <a:t>efectos coordinados </a:t>
            </a:r>
            <a:r>
              <a:rPr lang="mr-IN" dirty="0" smtClean="0"/>
              <a:t>–</a:t>
            </a:r>
            <a:r>
              <a:rPr lang="es-ES" dirty="0" smtClean="0"/>
              <a:t> colusión tácita.</a:t>
            </a:r>
            <a:endParaRPr lang="es-ES_tradnl" dirty="0" smtClean="0"/>
          </a:p>
          <a:p>
            <a:r>
              <a:rPr lang="es-ES_tradnl" dirty="0" smtClean="0"/>
              <a:t>3. CONCENTRACIONES DE TELEVISA Y CABLERAS (IFT</a:t>
            </a:r>
            <a:r>
              <a:rPr lang="es-ES_tradnl" dirty="0" smtClean="0"/>
              <a:t>); </a:t>
            </a:r>
            <a:r>
              <a:rPr lang="mr-IN" dirty="0" smtClean="0"/>
              <a:t>…</a:t>
            </a:r>
            <a:r>
              <a:rPr lang="es-ES" dirty="0" smtClean="0"/>
              <a:t>  Pleno invalida análisis correcto de mercado relevante y poder sustancial</a:t>
            </a:r>
            <a:endParaRPr lang="es-ES_tradnl" dirty="0" smtClean="0"/>
          </a:p>
          <a:p>
            <a:r>
              <a:rPr lang="es-ES_tradnl" dirty="0" smtClean="0"/>
              <a:t>4. OPINIONES: PUERTOS MARÍTIMOS; </a:t>
            </a:r>
            <a:r>
              <a:rPr lang="es-ES_tradnl" dirty="0" smtClean="0"/>
              <a:t>FERROCARRILES</a:t>
            </a:r>
            <a:r>
              <a:rPr lang="es-ES_tradnl" dirty="0" smtClean="0"/>
              <a:t>; </a:t>
            </a:r>
            <a:r>
              <a:rPr lang="mr-IN" dirty="0" smtClean="0"/>
              <a:t>…</a:t>
            </a:r>
            <a:r>
              <a:rPr lang="es-ES" dirty="0" smtClean="0"/>
              <a:t> Ilustración de definiciones de mercado relevante y prevención de adquisición de poder sustancial</a:t>
            </a:r>
            <a:endParaRPr lang="es-ES_tradnl" dirty="0" smtClean="0"/>
          </a:p>
          <a:p>
            <a:r>
              <a:rPr lang="es-ES_tradnl" dirty="0" smtClean="0"/>
              <a:t>5. PRÁCTICA MONOPÓLICA RELATIVA: DISTRIBUCIÓN REFRESCOS;  PEMEX/GASOLINEROS</a:t>
            </a:r>
            <a:r>
              <a:rPr lang="es-ES_tradnl" dirty="0" smtClean="0"/>
              <a:t>; </a:t>
            </a:r>
            <a:r>
              <a:rPr lang="mr-IN" dirty="0" smtClean="0"/>
              <a:t>…</a:t>
            </a:r>
            <a:r>
              <a:rPr lang="es-ES" dirty="0" smtClean="0"/>
              <a:t> Aplicación contradictoria de  Grupo de Interés  respecto a la aplicación de la LFCE  para franquicias</a:t>
            </a:r>
            <a:endParaRPr lang="es-ES_tradnl" dirty="0" smtClean="0"/>
          </a:p>
          <a:p>
            <a:r>
              <a:rPr lang="es-ES_tradnl" dirty="0"/>
              <a:t>6</a:t>
            </a:r>
            <a:r>
              <a:rPr lang="es-ES_tradnl" dirty="0" smtClean="0"/>
              <a:t>. PRÁCTICA MONOPÓLICA RELATIVA: TAXIS EN EL AEROPUERTO DE LA CD. DE MÉXICO</a:t>
            </a:r>
            <a:r>
              <a:rPr lang="es-ES_tradnl" dirty="0" smtClean="0"/>
              <a:t>; </a:t>
            </a:r>
            <a:r>
              <a:rPr lang="mr-IN" dirty="0" smtClean="0"/>
              <a:t>…</a:t>
            </a:r>
            <a:r>
              <a:rPr lang="es-ES" dirty="0" smtClean="0"/>
              <a:t> Ilustra aplicación de LFCE a problemas contractuales</a:t>
            </a:r>
            <a:endParaRPr lang="es-ES_tradnl" dirty="0" smtClean="0"/>
          </a:p>
          <a:p>
            <a:r>
              <a:rPr lang="es-ES_tradnl" dirty="0"/>
              <a:t>7</a:t>
            </a:r>
            <a:r>
              <a:rPr lang="es-ES_tradnl" dirty="0" smtClean="0"/>
              <a:t>. PRÁCTICA MONOPÓLICA RELATIVA: COMERCIALIZACIÓN DE AGUACATES DE </a:t>
            </a:r>
            <a:r>
              <a:rPr lang="es-ES_tradnl" dirty="0" smtClean="0"/>
              <a:t>EXPORTACIÓN; </a:t>
            </a:r>
            <a:r>
              <a:rPr lang="mr-IN" dirty="0" smtClean="0"/>
              <a:t>…</a:t>
            </a:r>
            <a:r>
              <a:rPr lang="es-ES" dirty="0" smtClean="0"/>
              <a:t> Definición incomprensible de mercado relevante y análisis extraterritorial de beneficios al consumidor</a:t>
            </a:r>
            <a:endParaRPr lang="es-ES_tradnl" dirty="0" smtClean="0"/>
          </a:p>
          <a:p>
            <a:r>
              <a:rPr lang="es-ES_tradnl" dirty="0"/>
              <a:t>8</a:t>
            </a:r>
            <a:r>
              <a:rPr lang="es-ES_tradnl" dirty="0" smtClean="0"/>
              <a:t>. PRÁCTICA MONOPÓLICA ABSOLUTA: TRANSPORTE DE CARGA FEDERAL</a:t>
            </a:r>
            <a:r>
              <a:rPr lang="es-ES_tradnl" dirty="0" smtClean="0"/>
              <a:t>; </a:t>
            </a:r>
            <a:r>
              <a:rPr lang="mr-IN" dirty="0" smtClean="0"/>
              <a:t>…</a:t>
            </a:r>
            <a:r>
              <a:rPr lang="es-ES" dirty="0" smtClean="0"/>
              <a:t> Ilustra forma discrecional de definición de mercado relevante</a:t>
            </a:r>
            <a:endParaRPr lang="es-ES_tradnl" dirty="0" smtClean="0"/>
          </a:p>
          <a:p>
            <a:r>
              <a:rPr lang="es-ES_tradnl" dirty="0"/>
              <a:t>9</a:t>
            </a:r>
            <a:r>
              <a:rPr lang="es-ES_tradnl" dirty="0" smtClean="0"/>
              <a:t>. PRÁCTICA MONOPÓLICA ABSOLUTA: FERRYS PASAJEROS COZUMEL-PLAYA DEL CARMEN; </a:t>
            </a:r>
            <a:r>
              <a:rPr lang="es-ES_tradnl" dirty="0" smtClean="0"/>
              <a:t> </a:t>
            </a:r>
            <a:r>
              <a:rPr lang="mr-IN" dirty="0" smtClean="0"/>
              <a:t>…</a:t>
            </a:r>
            <a:r>
              <a:rPr lang="es-ES" dirty="0" smtClean="0"/>
              <a:t> Problemas de diferenciación entre colusión tácita e  interdependencia oligopólica</a:t>
            </a:r>
            <a:endParaRPr lang="es-ES_tradnl" dirty="0" smtClean="0"/>
          </a:p>
          <a:p>
            <a:r>
              <a:rPr lang="es-ES_tradnl" dirty="0" smtClean="0"/>
              <a:t>10. INSUMOS ESENCIALES: SLOTS EN EL AEROPUERTO DE LA CD. DE MÉXICO</a:t>
            </a:r>
            <a:r>
              <a:rPr lang="es-ES_tradnl" dirty="0" smtClean="0"/>
              <a:t>. </a:t>
            </a:r>
            <a:r>
              <a:rPr lang="mr-IN" dirty="0" smtClean="0"/>
              <a:t>…</a:t>
            </a:r>
            <a:r>
              <a:rPr lang="es-ES" dirty="0" smtClean="0"/>
              <a:t> Controversia en la definición de competencia efectiva y en la conceptualización de efectos anticompetitivos.</a:t>
            </a:r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748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4043857"/>
          </a:xfrm>
        </p:spPr>
        <p:txBody>
          <a:bodyPr/>
          <a:lstStyle/>
          <a:p>
            <a:pPr lvl="8" algn="ctr" rtl="0">
              <a:lnSpc>
                <a:spcPct val="85000"/>
              </a:lnSpc>
              <a:spcBef>
                <a:spcPct val="0"/>
              </a:spcBef>
            </a:pPr>
            <a:r>
              <a:rPr lang="es-ES_tradnl" sz="4200" b="1" dirty="0" smtClean="0"/>
              <a:t/>
            </a:r>
            <a:br>
              <a:rPr lang="es-ES_tradnl" sz="4200" b="1" dirty="0" smtClean="0"/>
            </a:br>
            <a:r>
              <a:rPr lang="es-ES_tradnl" sz="4200" b="1" dirty="0" smtClean="0"/>
              <a:t>GRACIAS</a:t>
            </a:r>
            <a:br>
              <a:rPr lang="es-ES_tradnl" sz="4200" b="1" dirty="0" smtClean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742536"/>
            <a:ext cx="10058400" cy="4126558"/>
          </a:xfrm>
        </p:spPr>
        <p:txBody>
          <a:bodyPr>
            <a:normAutofit fontScale="77500" lnSpcReduction="20000"/>
          </a:bodyPr>
          <a:lstStyle/>
          <a:p>
            <a:endParaRPr lang="es-ES_tradnl" b="1" dirty="0" smtClean="0"/>
          </a:p>
          <a:p>
            <a:endParaRPr lang="es-ES_tradnl" b="1" dirty="0"/>
          </a:p>
          <a:p>
            <a:endParaRPr lang="es-ES_tradnl" b="1" dirty="0" smtClean="0"/>
          </a:p>
          <a:p>
            <a:endParaRPr lang="es-ES_tradnl" b="1" dirty="0"/>
          </a:p>
          <a:p>
            <a:endParaRPr lang="es-ES_tradnl" b="1" dirty="0" smtClean="0"/>
          </a:p>
          <a:p>
            <a:endParaRPr lang="es-ES_tradnl" b="1" dirty="0"/>
          </a:p>
          <a:p>
            <a:endParaRPr lang="es-ES_tradnl" b="1" dirty="0" smtClean="0"/>
          </a:p>
          <a:p>
            <a:pPr algn="r"/>
            <a:endParaRPr lang="es-ES_tradnl" b="1" dirty="0" smtClean="0"/>
          </a:p>
          <a:p>
            <a:pPr algn="r"/>
            <a:endParaRPr lang="es-ES_tradnl" b="1" dirty="0"/>
          </a:p>
          <a:p>
            <a:pPr algn="r"/>
            <a:endParaRPr lang="es-ES_tradnl" b="1" dirty="0" smtClean="0"/>
          </a:p>
          <a:p>
            <a:pPr algn="r"/>
            <a:r>
              <a:rPr lang="es-ES_tradnl" b="1" dirty="0" smtClean="0"/>
              <a:t>ARSG</a:t>
            </a:r>
          </a:p>
          <a:p>
            <a:pPr algn="r"/>
            <a:r>
              <a:rPr lang="es-ES_tradnl" b="1" dirty="0" err="1" smtClean="0"/>
              <a:t>www.antitrust.com.mx</a:t>
            </a:r>
            <a:endParaRPr lang="es-ES_tradnl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>
                <a:latin typeface="+mn-lt"/>
              </a:rPr>
              <a:t>CONTENIDO</a:t>
            </a:r>
            <a:br>
              <a:rPr lang="es-ES_tradnl" sz="2400" dirty="0" smtClean="0">
                <a:latin typeface="+mn-lt"/>
              </a:rPr>
            </a:br>
            <a:r>
              <a:rPr lang="es-ES_tradnl" sz="2400" dirty="0">
                <a:latin typeface="+mn-lt"/>
              </a:rPr>
              <a:t/>
            </a:r>
            <a:br>
              <a:rPr lang="es-ES_tradnl" sz="2400" dirty="0">
                <a:latin typeface="+mn-lt"/>
              </a:rPr>
            </a:br>
            <a:endParaRPr lang="es-ES_tradnl" sz="24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40754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1.	TEORÍA  ECONÓMICA: MICROECONÓMICA </a:t>
            </a:r>
            <a:r>
              <a:rPr lang="mr-IN" dirty="0" smtClean="0"/>
              <a:t>–</a:t>
            </a:r>
            <a:r>
              <a:rPr lang="es-ES_tradnl" dirty="0" smtClean="0"/>
              <a:t> ORGANIZACIÓN INDUSTRIAL</a:t>
            </a:r>
          </a:p>
          <a:p>
            <a:r>
              <a:rPr lang="es-ES_tradnl" dirty="0" smtClean="0"/>
              <a:t>	MODELOS DE ANÁLISIS: COMPETENCIA PERFECTA </a:t>
            </a:r>
            <a:r>
              <a:rPr lang="mr-IN" dirty="0" smtClean="0"/>
              <a:t>–</a:t>
            </a:r>
            <a:r>
              <a:rPr lang="es-ES_tradnl" dirty="0" smtClean="0"/>
              <a:t> MONOPOLIO - OLIGOPOLIO</a:t>
            </a:r>
          </a:p>
          <a:p>
            <a:r>
              <a:rPr lang="es-ES_tradnl" dirty="0"/>
              <a:t>2</a:t>
            </a:r>
            <a:r>
              <a:rPr lang="es-ES_tradnl" dirty="0" smtClean="0"/>
              <a:t>.	CONCEPTOS ESPECÍFICOS DE LA LEY FEDERAL DE COMPETENCIA ECONÓMICA (LFCE).</a:t>
            </a:r>
          </a:p>
          <a:p>
            <a:pPr algn="ctr"/>
            <a:r>
              <a:rPr lang="es-ES_tradnl" dirty="0" smtClean="0"/>
              <a:t>MERCADO RELEVANTE </a:t>
            </a:r>
          </a:p>
          <a:p>
            <a:pPr algn="ctr"/>
            <a:r>
              <a:rPr lang="es-ES_tradnl" dirty="0" smtClean="0"/>
              <a:t>PODER SUSTANCIAL (INDIVIDUAL/CONJUNTO)</a:t>
            </a:r>
            <a:endParaRPr lang="es-ES_tradnl" dirty="0"/>
          </a:p>
          <a:p>
            <a:r>
              <a:rPr lang="es-ES_tradnl" dirty="0"/>
              <a:t>3</a:t>
            </a:r>
            <a:r>
              <a:rPr lang="es-ES_tradnl" dirty="0" smtClean="0"/>
              <a:t>.	CONCENTRACIONES Y OPINIONES SOBRE LICENCIAS, CONCESIONES, ETC.</a:t>
            </a:r>
          </a:p>
          <a:p>
            <a:r>
              <a:rPr lang="es-ES_tradnl" dirty="0"/>
              <a:t>4</a:t>
            </a:r>
            <a:r>
              <a:rPr lang="es-ES_tradnl" dirty="0" smtClean="0"/>
              <a:t>.	PRÁCTICAS MONOPÓLICAS RELATIVAS</a:t>
            </a:r>
          </a:p>
          <a:p>
            <a:r>
              <a:rPr lang="es-ES_tradnl" dirty="0"/>
              <a:t>5</a:t>
            </a:r>
            <a:r>
              <a:rPr lang="es-ES_tradnl" dirty="0" smtClean="0"/>
              <a:t>.	PRÁCTICAS MONOPÓLICAS ABSOLUTAS</a:t>
            </a:r>
          </a:p>
          <a:p>
            <a:r>
              <a:rPr lang="es-ES_tradnl" dirty="0"/>
              <a:t>6</a:t>
            </a:r>
            <a:r>
              <a:rPr lang="es-ES_tradnl" dirty="0" smtClean="0"/>
              <a:t>.	BARRERAS A LA COMPETENCIA, INSUMOS ESENCIALES</a:t>
            </a:r>
          </a:p>
          <a:p>
            <a:r>
              <a:rPr lang="es-ES_tradnl" dirty="0" smtClean="0"/>
              <a:t>7. 	EJEMPLOS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pPr lvl="4"/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3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/>
              <a:t>1.</a:t>
            </a:r>
            <a:r>
              <a:rPr lang="es-ES_tradnl" sz="2400" dirty="0"/>
              <a:t>	</a:t>
            </a:r>
            <a:r>
              <a:rPr lang="es-ES_tradnl" sz="2400" b="1" dirty="0"/>
              <a:t>TEORÍA  ECONÓMICA: MICROECONÓMICA </a:t>
            </a:r>
            <a:r>
              <a:rPr lang="mr-IN" sz="2400" b="1" dirty="0"/>
              <a:t>–</a:t>
            </a:r>
            <a:r>
              <a:rPr lang="es-ES_tradnl" sz="2400" b="1" dirty="0"/>
              <a:t> ORGANIZACIÓN INDUSTRIAL</a:t>
            </a:r>
            <a:br>
              <a:rPr lang="es-ES_tradnl" sz="2400" b="1" dirty="0"/>
            </a:br>
            <a:r>
              <a:rPr lang="es-ES_tradnl" sz="2400" b="1" dirty="0"/>
              <a:t>	MODELOS DE ANÁLISIS: </a:t>
            </a: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/>
              <a:t>	</a:t>
            </a:r>
            <a:r>
              <a:rPr lang="es-ES_tradnl" sz="2400" b="1" dirty="0" smtClean="0"/>
              <a:t>COMPETENCIA </a:t>
            </a:r>
            <a:r>
              <a:rPr lang="es-ES_tradnl" sz="2400" b="1" dirty="0"/>
              <a:t>PERFECTA </a:t>
            </a:r>
            <a:r>
              <a:rPr lang="mr-IN" sz="2400" b="1" dirty="0"/>
              <a:t>–</a:t>
            </a:r>
            <a:r>
              <a:rPr lang="es-ES_tradnl" sz="2400" b="1" dirty="0"/>
              <a:t> </a:t>
            </a:r>
            <a:r>
              <a:rPr lang="es-ES_tradnl" sz="2400" b="1" dirty="0" smtClean="0"/>
              <a:t>MONOPOLIO - OLIGOPOLIO</a:t>
            </a:r>
            <a:r>
              <a:rPr lang="es-ES_tradnl" sz="2400" b="1" dirty="0"/>
              <a:t/>
            </a:r>
            <a:br>
              <a:rPr lang="es-ES_tradnl" sz="2400" b="1" dirty="0"/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-	MICROECONOMÍA: CONDUCTA COMERCIAL DE EMPRESAS Y PERSONAS</a:t>
            </a:r>
          </a:p>
          <a:p>
            <a:endParaRPr lang="es-ES_tradnl" dirty="0"/>
          </a:p>
          <a:p>
            <a:r>
              <a:rPr lang="es-ES_tradnl" dirty="0" smtClean="0"/>
              <a:t>-	ORGANIZACIÓN INDUSTRIAL: ESTRUCTURA DE LA INDUSTRIA Y ANÁLISIS ESPECÍFICO DE</a:t>
            </a:r>
          </a:p>
          <a:p>
            <a:r>
              <a:rPr lang="es-ES_tradnl" dirty="0" smtClean="0"/>
              <a:t>COMPETENCIA PERFECTA: MUCHOS OFERENTES, PRECIOS CERCANOS A COSTOS, UTILIDADES “NORMALES”. EL CONSUMIDOR MEJORA SU “BIENESTAR”</a:t>
            </a:r>
            <a:endParaRPr lang="es-ES_tradnl" dirty="0"/>
          </a:p>
          <a:p>
            <a:r>
              <a:rPr lang="es-ES_tradnl" dirty="0" smtClean="0"/>
              <a:t>MONOPOLIOS: UN SOLO OFERENTE, PRECIO MUY POR ARRIBA DE COSTOS, UTILIDADES ”EXTRA-NORMALES”. EL PRODUCTOR SE BENEFICIA A COSTA DEL BIENESTAR DEL CONSUMIDOR.</a:t>
            </a:r>
          </a:p>
          <a:p>
            <a:r>
              <a:rPr lang="es-ES_tradnl" dirty="0" smtClean="0"/>
              <a:t>OLIGOPOLIO: POCOS OFERENTES: PRECIOS DE MONOPOLIO/PRECIOS DE COMPETENCIA PERFECTA, UTILIDADES “EXTRA-NORMALES”/”NORMALES”. BENEFICIOS ¿?</a:t>
            </a:r>
            <a:endParaRPr lang="es-ES_tradnl" dirty="0"/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0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2400" b="1" dirty="0" smtClean="0">
                <a:latin typeface="+mn-lt"/>
              </a:rPr>
              <a:t>2. </a:t>
            </a:r>
            <a:r>
              <a:rPr lang="es-ES_tradnl" sz="2400" b="1" dirty="0"/>
              <a:t>CONCEPTOS ESPECÍFICOS DE LA LEY FEDERAL DE COMPETENCIA ECONÓMICA (LFCE).</a:t>
            </a:r>
            <a:br>
              <a:rPr lang="es-ES_tradnl" sz="2400" b="1" dirty="0"/>
            </a:br>
            <a:r>
              <a:rPr lang="es-ES_tradnl" sz="2400" b="1" dirty="0" smtClean="0"/>
              <a:t>	MERCADO </a:t>
            </a:r>
            <a:r>
              <a:rPr lang="es-ES_tradnl" sz="2400" b="1" dirty="0"/>
              <a:t>RELEVANTE </a:t>
            </a:r>
            <a:br>
              <a:rPr lang="es-ES_tradnl" sz="2400" b="1" dirty="0"/>
            </a:br>
            <a:r>
              <a:rPr lang="es-ES_tradnl" sz="2400" b="1" dirty="0" smtClean="0"/>
              <a:t>	PODER </a:t>
            </a:r>
            <a:r>
              <a:rPr lang="es-ES_tradnl" sz="2400" b="1" dirty="0"/>
              <a:t>SUSTANCIAL (INDIVIDUAL/CONJUNTO)</a:t>
            </a:r>
            <a:br>
              <a:rPr lang="es-ES_tradnl" sz="2400" b="1" dirty="0"/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_tradnl" dirty="0" smtClean="0"/>
          </a:p>
          <a:p>
            <a:r>
              <a:rPr lang="es-ES_tradnl" b="1" u="sng" dirty="0" smtClean="0"/>
              <a:t>MERCADO RELEVANTE</a:t>
            </a:r>
            <a:r>
              <a:rPr lang="es-ES_tradnl" dirty="0" smtClean="0"/>
              <a:t>: LFCE ARTÍCULO  58, I-V; DISPOSICIONES REGULATORIAS: ART. 5</a:t>
            </a:r>
          </a:p>
          <a:p>
            <a:endParaRPr lang="es-ES_tradnl" dirty="0" smtClean="0"/>
          </a:p>
          <a:p>
            <a:r>
              <a:rPr lang="es-ES_tradnl" dirty="0" smtClean="0"/>
              <a:t>INCLUIR BIENES O SERVICIOS QUE SEAN “SUSTITUTOS CERCANOS ENTRE SÍ”. </a:t>
            </a:r>
          </a:p>
          <a:p>
            <a:r>
              <a:rPr lang="es-ES_tradnl" dirty="0" smtClean="0"/>
              <a:t>ESTO ES, AQUELLOS QUE PRESENTEN, PARA OFERENTES Y DEMANDANTES:</a:t>
            </a:r>
          </a:p>
          <a:p>
            <a:r>
              <a:rPr lang="es-ES_tradnl" dirty="0" smtClean="0"/>
              <a:t>SIMILITUDES EN FUNCIÓN/UTILIDAD, PRECIOS Y DISPONIBILIDAD (TIEMPO/ESPACIO).</a:t>
            </a:r>
          </a:p>
          <a:p>
            <a:r>
              <a:rPr lang="es-ES_tradnl" dirty="0" smtClean="0"/>
              <a:t>TALES ATRIBUTOS PERMITEN QUE LOS CONSUMIDORES SEAN PRÁCTICAMENTE INDIFERENTES EN ADQUIRIR ENTRE ELLOS.</a:t>
            </a:r>
          </a:p>
          <a:p>
            <a:r>
              <a:rPr lang="es-ES_tradnl" dirty="0" smtClean="0"/>
              <a:t>LOS OFERENTES TIENEN CAPACIDADES EQUIPARABLES PARA MANUFACTURAR “INDISTINTAMENTE” CUALQUIERA DE ELLOS.</a:t>
            </a:r>
            <a:endParaRPr lang="es-ES_tradnl" dirty="0"/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10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2. </a:t>
            </a:r>
            <a:r>
              <a:rPr lang="mr-IN" sz="2400" b="1" dirty="0" smtClean="0">
                <a:latin typeface="+mn-lt"/>
              </a:rPr>
              <a:t>…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b="1" u="sng" dirty="0" smtClean="0"/>
              <a:t>SUGERENCIAS</a:t>
            </a:r>
            <a:r>
              <a:rPr lang="es-ES_tradnl" dirty="0" smtClean="0"/>
              <a:t> PARA LA IDENTIFICACIÓN DEL MERCADO RELEVANTE:</a:t>
            </a:r>
          </a:p>
          <a:p>
            <a:r>
              <a:rPr lang="es-ES_tradnl" dirty="0" smtClean="0"/>
              <a:t>i. DETERMINAR EL BIEN O SERVICIO QUE SE PREVÉ ANALIZAR;</a:t>
            </a:r>
          </a:p>
          <a:p>
            <a:r>
              <a:rPr lang="es-ES_tradnl" dirty="0" smtClean="0"/>
              <a:t>ii. DESCRIBIR LOS ESLABONES DE LA CADENA “PRODUCTIVA” DE DICHO BIEN, DE TAL MANERA QUE SE PRECISE SI LOS AGENTES ECONÓMICOS QUE INTERVIENEN EN ELLOS SON PARTE DEL MISMO GRUPO ECONÓMICO O SON INDEPENDIENTES ENTRE SÍ. ESQUEMA GENERAL:</a:t>
            </a:r>
          </a:p>
          <a:p>
            <a:r>
              <a:rPr lang="es-ES_tradnl" dirty="0"/>
              <a:t>*</a:t>
            </a:r>
            <a:r>
              <a:rPr lang="es-ES_tradnl" dirty="0" smtClean="0"/>
              <a:t>INSUMOS </a:t>
            </a:r>
            <a:r>
              <a:rPr lang="mr-IN" dirty="0" smtClean="0"/>
              <a:t>–</a:t>
            </a:r>
            <a:r>
              <a:rPr lang="es-ES_tradnl" dirty="0" smtClean="0"/>
              <a:t> PRODUCCIÓN (¿ES UN MERCADO EN SÍ MISMO?).</a:t>
            </a:r>
          </a:p>
          <a:p>
            <a:r>
              <a:rPr lang="es-ES_tradnl" dirty="0" smtClean="0"/>
              <a:t>*PRODUCCIÓN </a:t>
            </a:r>
            <a:r>
              <a:rPr lang="mr-IN" dirty="0" smtClean="0"/>
              <a:t>–</a:t>
            </a:r>
            <a:r>
              <a:rPr lang="es-ES_tradnl" dirty="0" smtClean="0"/>
              <a:t> DISTRIBUCIÓN AL MAYOREO (¿ES UN MERCADO EN SÍ MISMO?);</a:t>
            </a:r>
          </a:p>
          <a:p>
            <a:r>
              <a:rPr lang="es-ES_tradnl" dirty="0" smtClean="0"/>
              <a:t>*DISTRIBUCIÓN AL MAYOREO </a:t>
            </a:r>
            <a:r>
              <a:rPr lang="mr-IN" dirty="0" smtClean="0"/>
              <a:t>–</a:t>
            </a:r>
            <a:r>
              <a:rPr lang="es-ES_tradnl" dirty="0" smtClean="0"/>
              <a:t> COMERCIALIZACIÓN DETALLISTA (¿ES UN MERCADO EN SÍ  MISMO?;</a:t>
            </a:r>
          </a:p>
          <a:p>
            <a:r>
              <a:rPr lang="es-ES_tradnl" dirty="0" smtClean="0"/>
              <a:t>*COMERCIALIZACIÓN </a:t>
            </a:r>
            <a:r>
              <a:rPr lang="es-ES" dirty="0"/>
              <a:t>D</a:t>
            </a:r>
            <a:r>
              <a:rPr lang="es-ES_tradnl" dirty="0" smtClean="0"/>
              <a:t>ETALLISTA </a:t>
            </a:r>
            <a:r>
              <a:rPr lang="mr-IN" dirty="0" smtClean="0"/>
              <a:t>–</a:t>
            </a:r>
            <a:r>
              <a:rPr lang="es-ES_tradnl" dirty="0" smtClean="0"/>
              <a:t> PÚBLICO (¿ES UN MERCADO EN SÍ MISMO).</a:t>
            </a:r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891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2. </a:t>
            </a:r>
            <a:r>
              <a:rPr lang="mr-IN" sz="2400" b="1" dirty="0" smtClean="0">
                <a:latin typeface="+mn-lt"/>
              </a:rPr>
              <a:t>…</a:t>
            </a:r>
            <a:r>
              <a:rPr lang="es-ES" sz="2400" b="1" dirty="0" smtClean="0">
                <a:latin typeface="+mn-lt"/>
              </a:rPr>
              <a:t/>
            </a:r>
            <a:br>
              <a:rPr lang="es-ES" sz="2400" b="1" dirty="0" smtClean="0">
                <a:latin typeface="+mn-lt"/>
              </a:rPr>
            </a:br>
            <a:r>
              <a:rPr lang="es-ES" sz="2400" b="1" dirty="0">
                <a:latin typeface="+mn-lt"/>
              </a:rPr>
              <a:t/>
            </a:r>
            <a:br>
              <a:rPr lang="es-ES" sz="2400" b="1" dirty="0">
                <a:latin typeface="+mn-lt"/>
              </a:rPr>
            </a:b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b="1" dirty="0"/>
              <a:t>PODER SUSTANCIAL (INDIVIDUAL/CONJUNTO</a:t>
            </a:r>
            <a:r>
              <a:rPr lang="es-ES_tradnl" b="1" dirty="0" smtClean="0"/>
              <a:t>). </a:t>
            </a:r>
            <a:r>
              <a:rPr lang="es-ES_tradnl" dirty="0" smtClean="0"/>
              <a:t>LFCE, ARTÍCULO 59, I-VI; DISPOSICIONES REGULATORIAS, ARTÍCULOS 8 Y 9.</a:t>
            </a:r>
          </a:p>
          <a:p>
            <a:r>
              <a:rPr lang="es-ES_tradnl" b="1" u="sng" dirty="0" smtClean="0"/>
              <a:t>PODER SUSTANCIAL (PS) INDIVIDUAL: </a:t>
            </a:r>
          </a:p>
          <a:p>
            <a:r>
              <a:rPr lang="es-ES_tradnl" dirty="0" smtClean="0"/>
              <a:t>UN MISMO AGENTE ECONÓMICO O GRUPO DE INTERÉS ECONÓMICO:</a:t>
            </a:r>
          </a:p>
          <a:p>
            <a:r>
              <a:rPr lang="es-ES_tradnl" dirty="0" smtClean="0"/>
              <a:t>CAPACIDAD DE ACTUAR UNILATERALMENTE PARA FIJAR PRECIO O ABASTO, SIN QUE COMPETIDORES PUEDAN, ACTUAL O POTENCIALMENTE CONTRARRESTAR DICHO PODER (LFCE NO DICE, PERO TAMBIÉN HAY QUE CONSIDERAR PODER COMPENSATORIO DE DEMANDANTES).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3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2. </a:t>
            </a:r>
            <a:r>
              <a:rPr lang="mr-IN" sz="2400" b="1" dirty="0" smtClean="0">
                <a:latin typeface="+mn-lt"/>
              </a:rPr>
              <a:t>…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u="sng" dirty="0"/>
              <a:t>REFERENCIAS PARA ACREDITAR PS</a:t>
            </a:r>
            <a:r>
              <a:rPr lang="es-ES_tradnl" dirty="0"/>
              <a:t>:</a:t>
            </a:r>
          </a:p>
          <a:p>
            <a:r>
              <a:rPr lang="es-ES_tradnl" dirty="0"/>
              <a:t>*ELEVADA PARTICIPACIÓN DE MERCADO RESPECTO A TODOS Y CADA UNO DE LOS COMPETIDORES </a:t>
            </a:r>
            <a:r>
              <a:rPr lang="es-ES_tradnl" sz="1700" dirty="0"/>
              <a:t>(USO DE ÍNDICE HERFINDAHL-HIRSCHMAN: SUMA DE PARTICIPACIONES DE MERCADO ELEVADAS AL CUADRADO, RANGO DE VALORES DE IHH: ENTRE 0  Y 10 MIL PUNTOS. COFECE HA DETERMINADO UMBRALES PARA CONSIDERAR SI UN MERCADO ESTÁ “MUY CONCENTRADO”)</a:t>
            </a:r>
          </a:p>
          <a:p>
            <a:r>
              <a:rPr lang="es-ES_tradnl" dirty="0"/>
              <a:t> *DICHA PARTICIPACIÓN SE HA SOSTENIDO O ES PREVISIBLE QUE SE SOSTENGA DURANTE UN PERIODO RELATIVAMENTE EXTENSO</a:t>
            </a:r>
          </a:p>
          <a:p>
            <a:r>
              <a:rPr lang="es-ES_tradnl" dirty="0"/>
              <a:t>*LA RENTABILIDAD ES ELEVADA O EXTRA-NORMAL, DURANTE UN PERIODO RELATIVAMENTE EXTENSO</a:t>
            </a:r>
          </a:p>
          <a:p>
            <a:r>
              <a:rPr lang="es-ES_tradnl" dirty="0"/>
              <a:t>*SE OBSERVAN ELEVADAS BARRERAS DE ENTRADA O EXPANSIÓN (NORMATIVAS, </a:t>
            </a:r>
            <a:r>
              <a:rPr lang="es-ES_tradnl" dirty="0" smtClean="0"/>
              <a:t>ECONÓMICAS. Cf. DR artículo 7)</a:t>
            </a:r>
            <a:endParaRPr lang="es-ES_tradnl" dirty="0"/>
          </a:p>
          <a:p>
            <a:r>
              <a:rPr lang="es-ES_tradnl" u="sng" dirty="0"/>
              <a:t>METODOLOGÍA</a:t>
            </a:r>
            <a:r>
              <a:rPr lang="es-ES_tradnl" dirty="0"/>
              <a:t> PARA IDENTIFICAR PODER SUSTANCIAL:</a:t>
            </a:r>
          </a:p>
          <a:p>
            <a:r>
              <a:rPr lang="es-ES_tradnl" dirty="0"/>
              <a:t>PRIMERO: PARTICIPACIONES DE MERCADO; SEGUNDO: BARRERAS DE ENTRADA</a:t>
            </a:r>
            <a:r>
              <a:rPr lang="es-ES" dirty="0"/>
              <a:t>; CONCLUSIÓN: CAPACIDAD DE ACTUAR UNILATERALMENTE.</a:t>
            </a:r>
            <a:endParaRPr lang="es-ES_tradnl" dirty="0"/>
          </a:p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9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>
                <a:latin typeface="+mn-lt"/>
              </a:rPr>
              <a:t>2. </a:t>
            </a:r>
            <a:r>
              <a:rPr lang="mr-IN" sz="2400" b="1" dirty="0">
                <a:latin typeface="+mn-lt"/>
              </a:rPr>
              <a:t>…</a:t>
            </a:r>
            <a:endParaRPr lang="es-ES_tradnl" sz="24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u="sng" dirty="0" smtClean="0"/>
              <a:t>PODER SUSTANCIAL CONJUNTO:</a:t>
            </a:r>
          </a:p>
          <a:p>
            <a:endParaRPr lang="es-ES_tradnl" dirty="0"/>
          </a:p>
          <a:p>
            <a:r>
              <a:rPr lang="es-ES_tradnl" dirty="0" smtClean="0"/>
              <a:t>PS QUE SURGE POR LA COORDINACIÓN “TÁCITA” ENTRE OFERENTES QUE CONCURREN AL MISMO MERCADO RELEVANTE, PERO DICHOS OFERENTES SON INDEPENDIENTES ENTRE SÍ (I.E., NO PERTENECEN AL MISMO GRUPO DE INTERÉS).</a:t>
            </a:r>
          </a:p>
          <a:p>
            <a:endParaRPr lang="es-ES_tradnl" dirty="0"/>
          </a:p>
          <a:p>
            <a:r>
              <a:rPr lang="es-ES_tradnl" dirty="0" smtClean="0"/>
              <a:t>DE ACUERDO A LA LFCE, PS INDIVIDUAL O CONJUNTO NO ES SANCIONABLE. LO QUE PUEDE SER SANCIONABLE ES SU EJERCICIO ANTICOMPETITIVO. </a:t>
            </a:r>
            <a:r>
              <a:rPr lang="es-ES_tradnl" sz="1600" dirty="0" smtClean="0"/>
              <a:t>(NO OBSTANTE, VER  CARÁCTER PREVENTIVO EN ANÁLISIS DE CONCENTRACIONES).</a:t>
            </a:r>
          </a:p>
          <a:p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33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 smtClean="0">
                <a:latin typeface="+mn-lt"/>
              </a:rPr>
              <a:t>3. </a:t>
            </a:r>
            <a:r>
              <a:rPr lang="es-ES_tradnl" sz="2400" b="1" dirty="0"/>
              <a:t>CONCENTRACIONES Y OPINIONES SOBRE LICENCIAS, CONCESIONES, ETC.</a:t>
            </a:r>
            <a:endParaRPr lang="es-ES_tradnl" sz="2400" b="1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b="1" dirty="0" smtClean="0"/>
              <a:t>CONCENTRACIONES. </a:t>
            </a:r>
            <a:r>
              <a:rPr lang="es-ES_tradnl" dirty="0" smtClean="0"/>
              <a:t>LFCE, ARTÍCULOS 61-65. (PARA RESOLVER SOBRE CONDICIONES DE COMPETENCIA: ART. 96 Y ART. 98).</a:t>
            </a:r>
          </a:p>
          <a:p>
            <a:r>
              <a:rPr lang="es-ES_tradnl" dirty="0" smtClean="0"/>
              <a:t>Artículo </a:t>
            </a:r>
            <a:r>
              <a:rPr lang="es-ES_tradnl" dirty="0"/>
              <a:t>64. La Comisión considerará como indicios de una </a:t>
            </a:r>
            <a:r>
              <a:rPr lang="es-ES_tradnl" b="1" u="sng" dirty="0"/>
              <a:t>concentración ilícita</a:t>
            </a:r>
            <a:r>
              <a:rPr lang="es-ES_tradnl" dirty="0"/>
              <a:t>, que la concentración o </a:t>
            </a:r>
            <a:r>
              <a:rPr lang="es-ES_tradnl" dirty="0" smtClean="0"/>
              <a:t>tentativa de </a:t>
            </a:r>
            <a:r>
              <a:rPr lang="es-ES_tradnl" dirty="0"/>
              <a:t>la misma:</a:t>
            </a:r>
          </a:p>
          <a:p>
            <a:r>
              <a:rPr lang="es-ES_tradnl" dirty="0"/>
              <a:t>I. Confiera o pueda conferir al </a:t>
            </a:r>
            <a:r>
              <a:rPr lang="es-ES_tradnl" dirty="0" err="1"/>
              <a:t>fusionante</a:t>
            </a:r>
            <a:r>
              <a:rPr lang="es-ES_tradnl" dirty="0"/>
              <a:t>, al adquirente o Agente Económico resultante de la </a:t>
            </a:r>
            <a:r>
              <a:rPr lang="es-ES_tradnl" dirty="0" smtClean="0"/>
              <a:t>concentración, poder </a:t>
            </a:r>
            <a:r>
              <a:rPr lang="es-ES_tradnl" dirty="0"/>
              <a:t>sustancial en los términos de esta Ley, o incremente o pueda incrementar dicho poder </a:t>
            </a:r>
            <a:r>
              <a:rPr lang="es-ES_tradnl" dirty="0" smtClean="0"/>
              <a:t>sustancial, con </a:t>
            </a:r>
            <a:r>
              <a:rPr lang="es-ES_tradnl" dirty="0"/>
              <a:t>lo cual se pueda obstaculizar, disminuir, dañar o impedir la libre concurrencia y la </a:t>
            </a:r>
            <a:r>
              <a:rPr lang="es-ES_tradnl" dirty="0" smtClean="0"/>
              <a:t>competencia económica;</a:t>
            </a:r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654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Retrospectiva</Template>
  <TotalTime>337</TotalTime>
  <Words>1457</Words>
  <Application>Microsoft Macintosh PowerPoint</Application>
  <PresentationFormat>Panorámica</PresentationFormat>
  <Paragraphs>151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Mangal</vt:lpstr>
      <vt:lpstr>Retrospección</vt:lpstr>
      <vt:lpstr>                    Competencia Económica (conceptos introductorios)  Maestría en Derecho Corporativo  Universidad Anáhuac del Norte             </vt:lpstr>
      <vt:lpstr>CONTENIDO  </vt:lpstr>
      <vt:lpstr>1. TEORÍA  ECONÓMICA: MICROECONÓMICA – ORGANIZACIÓN INDUSTRIAL  MODELOS DE ANÁLISIS:   COMPETENCIA PERFECTA – MONOPOLIO - OLIGOPOLIO </vt:lpstr>
      <vt:lpstr>2. CONCEPTOS ESPECÍFICOS DE LA LEY FEDERAL DE COMPETENCIA ECONÓMICA (LFCE).  MERCADO RELEVANTE   PODER SUSTANCIAL (INDIVIDUAL/CONJUNTO) </vt:lpstr>
      <vt:lpstr>2. …</vt:lpstr>
      <vt:lpstr>2. …  </vt:lpstr>
      <vt:lpstr>2. …</vt:lpstr>
      <vt:lpstr>2. …</vt:lpstr>
      <vt:lpstr>3. CONCENTRACIONES Y OPINIONES SOBRE LICENCIAS, CONCESIONES, ETC.</vt:lpstr>
      <vt:lpstr>3. …</vt:lpstr>
      <vt:lpstr>4. PRÁCTICAS MONOPÓLICAS RELATIVAS </vt:lpstr>
      <vt:lpstr>5. PRÁCTICAS MONOPÓLICAS ABSOLUTAS </vt:lpstr>
      <vt:lpstr>6. BARRERAS A LA COMPETENCIA, INSUMOS ESENCIALES </vt:lpstr>
      <vt:lpstr>6. … </vt:lpstr>
      <vt:lpstr>6. …</vt:lpstr>
      <vt:lpstr>7. Ejemplos </vt:lpstr>
      <vt:lpstr> GRACIAS 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Competencia Económica  Maestría en Derecho Corporativo  Universidad Anáhuac del Norte             </dc:title>
  <dc:creator>alvaro-ruben sanchez-gonzalez</dc:creator>
  <cp:lastModifiedBy>alvaro-ruben sanchez-gonzalez</cp:lastModifiedBy>
  <cp:revision>26</cp:revision>
  <dcterms:created xsi:type="dcterms:W3CDTF">2016-11-28T15:06:39Z</dcterms:created>
  <dcterms:modified xsi:type="dcterms:W3CDTF">2016-12-01T16:57:51Z</dcterms:modified>
</cp:coreProperties>
</file>