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56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969678-B129-4F96-BE39-5884722D36F5}" type="datetimeFigureOut">
              <a:rPr lang="es-MX" smtClean="0"/>
              <a:t>29/05/13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1DFEA-86DD-4A7D-8D77-25BA3FA5B694}" type="slidenum">
              <a:rPr lang="es-MX" smtClean="0"/>
              <a:t>‹Nr.›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58429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819400"/>
            <a:ext cx="86868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4800600"/>
            <a:ext cx="8001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7267A-8B36-471C-AB3F-A116FE02ECC1}" type="datetime1">
              <a:rPr lang="es-MX" smtClean="0"/>
              <a:t>29/05/13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s-MX" dirty="0"/>
          </a:p>
        </p:txBody>
      </p:sp>
      <p:sp>
        <p:nvSpPr>
          <p:cNvPr id="11" name="TextBox 10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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62399" y="4392168"/>
            <a:ext cx="1219200" cy="365125"/>
          </a:xfrm>
        </p:spPr>
        <p:txBody>
          <a:bodyPr/>
          <a:lstStyle>
            <a:lvl1pPr algn="ctr">
              <a:defRPr sz="2400">
                <a:latin typeface="+mj-lt"/>
              </a:defRPr>
            </a:lvl1pPr>
          </a:lstStyle>
          <a:p>
            <a:fld id="{BF46B0B6-A77E-4524-9FD2-2B43D4FFC7B2}" type="slidenum">
              <a:rPr lang="es-MX" smtClean="0"/>
              <a:t>‹Nr.›</a:t>
            </a:fld>
            <a:endParaRPr lang="es-MX" dirty="0"/>
          </a:p>
        </p:txBody>
      </p:sp>
      <p:sp>
        <p:nvSpPr>
          <p:cNvPr id="15" name="TextBox 14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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D714E-8B80-4808-9C52-AB62FBBCADD3}" type="datetime1">
              <a:rPr lang="es-MX" smtClean="0"/>
              <a:t>29/05/13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B0B6-A77E-4524-9FD2-2B43D4FFC7B2}" type="slidenum">
              <a:rPr lang="es-MX" smtClean="0"/>
              <a:t>‹Nr.›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4591050" y="2409824"/>
            <a:ext cx="6858000" cy="20383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5400000">
            <a:off x="4668203" y="2570797"/>
            <a:ext cx="6858000" cy="171640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274638"/>
            <a:ext cx="1447800" cy="5851525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353175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22C63-4790-48B1-8A1C-E5951DD53469}" type="datetime1">
              <a:rPr lang="es-MX" smtClean="0"/>
              <a:t>29/05/13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6356350"/>
            <a:ext cx="762000" cy="365125"/>
          </a:xfrm>
        </p:spPr>
        <p:txBody>
          <a:bodyPr/>
          <a:lstStyle/>
          <a:p>
            <a:fld id="{BF46B0B6-A77E-4524-9FD2-2B43D4FFC7B2}" type="slidenum">
              <a:rPr lang="es-MX" smtClean="0"/>
              <a:t>‹Nr.›</a:t>
            </a:fld>
            <a:endParaRPr lang="es-MX" dirty="0"/>
          </a:p>
        </p:txBody>
      </p:sp>
      <p:sp>
        <p:nvSpPr>
          <p:cNvPr id="9" name="Rectangle 8"/>
          <p:cNvSpPr/>
          <p:nvPr/>
        </p:nvSpPr>
        <p:spPr>
          <a:xfrm rot="5400000">
            <a:off x="3681476" y="3354324"/>
            <a:ext cx="6858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2523-70C7-4959-BE89-68A5490C4E7A}" type="datetime1">
              <a:rPr lang="es-MX" smtClean="0"/>
              <a:t>29/05/13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B0B6-A77E-4524-9FD2-2B43D4FFC7B2}" type="slidenum">
              <a:rPr lang="es-MX" smtClean="0"/>
              <a:t>‹Nr.›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819400"/>
            <a:ext cx="86868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4800600"/>
            <a:ext cx="8001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F3D00-2521-4C73-AE8A-064B867FF169}" type="datetime1">
              <a:rPr lang="es-MX" smtClean="0"/>
              <a:t>29/05/13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352" y="4389120"/>
            <a:ext cx="1216152" cy="365125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fld id="{BF46B0B6-A77E-4524-9FD2-2B43D4FFC7B2}" type="slidenum">
              <a:rPr lang="es-MX" smtClean="0"/>
              <a:t>‹Nr.›</a:t>
            </a:fld>
            <a:endParaRPr lang="es-MX" dirty="0"/>
          </a:p>
        </p:txBody>
      </p:sp>
      <p:sp>
        <p:nvSpPr>
          <p:cNvPr id="11" name="TextBox 10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</a:t>
            </a:r>
            <a:endParaRPr lang="en-US" sz="3200" spc="150" dirty="0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</a:t>
            </a:r>
            <a:endParaRPr lang="en-US" sz="3200" spc="150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27BB-911E-4ADE-B17A-A5C70FDCCA61}" type="datetime1">
              <a:rPr lang="es-MX" smtClean="0"/>
              <a:t>29/05/13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B0B6-A77E-4524-9FD2-2B43D4FFC7B2}" type="slidenum">
              <a:rPr lang="es-MX" smtClean="0"/>
              <a:t>‹Nr.›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4D45-7330-427C-9385-7D6AD4245CFD}" type="datetime1">
              <a:rPr lang="es-MX" smtClean="0"/>
              <a:t>29/05/13</a:t>
            </a:fld>
            <a:endParaRPr lang="es-MX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B0B6-A77E-4524-9FD2-2B43D4FFC7B2}" type="slidenum">
              <a:rPr lang="es-MX" smtClean="0"/>
              <a:t>‹Nr.›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ED161-27EB-4F5C-8320-D8D986090362}" type="datetime1">
              <a:rPr lang="es-MX" smtClean="0"/>
              <a:t>29/05/13</a:t>
            </a:fld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B0B6-A77E-4524-9FD2-2B43D4FFC7B2}" type="slidenum">
              <a:rPr lang="es-MX" smtClean="0"/>
              <a:t>‹Nr.›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E000-B177-407C-B2E4-7790FB408A37}" type="datetime1">
              <a:rPr lang="es-MX" smtClean="0"/>
              <a:t>29/05/13</a:t>
            </a:fld>
            <a:endParaRPr lang="es-MX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B0B6-A77E-4524-9FD2-2B43D4FFC7B2}" type="slidenum">
              <a:rPr lang="es-MX" smtClean="0"/>
              <a:t>‹Nr.›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638800" cy="94615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719072"/>
            <a:ext cx="8247888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46FBE-1E7D-4941-81C9-1D9AFF43BCC7}" type="datetime1">
              <a:rPr lang="es-MX" smtClean="0"/>
              <a:t>29/05/13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B0B6-A77E-4524-9FD2-2B43D4FFC7B2}" type="slidenum">
              <a:rPr lang="es-MX" smtClean="0"/>
              <a:t>‹Nr.›</a:t>
            </a:fld>
            <a:endParaRPr lang="es-MX" dirty="0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74320"/>
            <a:ext cx="27432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717040"/>
            <a:ext cx="8249920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5A934-2BC1-4E59-95BF-D376011E2704}" type="datetime1">
              <a:rPr lang="es-MX" smtClean="0"/>
              <a:t>29/05/13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B0B6-A77E-4524-9FD2-2B43D4FFC7B2}" type="slidenum">
              <a:rPr lang="es-MX" smtClean="0"/>
              <a:t>‹Nr.›</a:t>
            </a:fld>
            <a:endParaRPr lang="es-MX" dirty="0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5638800" cy="100584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28600"/>
            <a:ext cx="28194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584"/>
            <a:ext cx="9144000" cy="1453896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7641"/>
            <a:ext cx="9144000" cy="1154314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CB9F4E1-76E3-4283-BBB8-F302EC90F472}" type="datetime1">
              <a:rPr lang="es-MX" smtClean="0"/>
              <a:t>29/05/13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F46B0B6-A77E-4524-9FD2-2B43D4FFC7B2}" type="slidenum">
              <a:rPr lang="es-MX" smtClean="0"/>
              <a:t>‹Nr.›</a:t>
            </a:fld>
            <a:endParaRPr lang="es-MX" dirty="0"/>
          </a:p>
        </p:txBody>
      </p:sp>
      <p:sp>
        <p:nvSpPr>
          <p:cNvPr id="9" name="Rectangle 8"/>
          <p:cNvSpPr/>
          <p:nvPr/>
        </p:nvSpPr>
        <p:spPr>
          <a:xfrm>
            <a:off x="0" y="1368552"/>
            <a:ext cx="9144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5400" b="0" kern="1200" cap="none" spc="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Courier New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57200" y="1844824"/>
            <a:ext cx="8686800" cy="1470025"/>
          </a:xfrm>
        </p:spPr>
        <p:txBody>
          <a:bodyPr/>
          <a:lstStyle/>
          <a:p>
            <a:r>
              <a:rPr lang="es-MX" sz="4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REFORMAS CONSTITUCIONALES EN COMPETENCIA ECONÓMICA Y TELECOMUNICACIONES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-1764704" y="3933056"/>
            <a:ext cx="8001000" cy="533400"/>
          </a:xfrm>
        </p:spPr>
        <p:txBody>
          <a:bodyPr>
            <a:noAutofit/>
          </a:bodyPr>
          <a:lstStyle/>
          <a:p>
            <a:r>
              <a:rPr lang="es-MX" sz="2400" b="1" dirty="0"/>
              <a:t>ITAM</a:t>
            </a:r>
          </a:p>
          <a:p>
            <a:r>
              <a:rPr lang="es-MX" sz="2400" b="1" dirty="0"/>
              <a:t>México, D.F.</a:t>
            </a:r>
          </a:p>
          <a:p>
            <a:r>
              <a:rPr lang="es-MX" sz="2400" b="1" dirty="0"/>
              <a:t>Mayo 24, 2013</a:t>
            </a:r>
          </a:p>
          <a:p>
            <a:endParaRPr lang="es-MX" sz="2400" b="1" dirty="0"/>
          </a:p>
          <a:p>
            <a:endParaRPr lang="es-MX" sz="2400" b="1" dirty="0"/>
          </a:p>
          <a:p>
            <a:r>
              <a:rPr lang="es-MX" sz="2400" b="1" dirty="0"/>
              <a:t>Álvaro R. Sánchez G. </a:t>
            </a:r>
          </a:p>
          <a:p>
            <a:endParaRPr lang="es-MX" sz="1800" dirty="0"/>
          </a:p>
        </p:txBody>
      </p:sp>
    </p:spTree>
    <p:extLst>
      <p:ext uri="{BB962C8B-B14F-4D97-AF65-F5344CB8AC3E}">
        <p14:creationId xmlns:p14="http://schemas.microsoft.com/office/powerpoint/2010/main" val="2785013410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877176"/>
            <a:ext cx="8229600" cy="1111664"/>
          </a:xfrm>
        </p:spPr>
        <p:txBody>
          <a:bodyPr>
            <a:normAutofit fontScale="90000"/>
          </a:bodyPr>
          <a:lstStyle/>
          <a:p>
            <a:r>
              <a:rPr lang="es-MX" sz="4000" dirty="0" smtClean="0"/>
              <a:t>VI</a:t>
            </a:r>
            <a:r>
              <a:rPr lang="es-MX" sz="4000" dirty="0"/>
              <a:t>. Reformas constitucionales</a:t>
            </a:r>
            <a:br>
              <a:rPr lang="es-MX" sz="4000" dirty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s-MX" dirty="0"/>
              <a:t>CONSTITUCIÓN</a:t>
            </a:r>
          </a:p>
          <a:p>
            <a:pPr marL="0" indent="0" algn="just">
              <a:buNone/>
            </a:pPr>
            <a:r>
              <a:rPr lang="es-MX" dirty="0"/>
              <a:t>ARTÍCULO 28</a:t>
            </a:r>
          </a:p>
          <a:p>
            <a:pPr marL="0" indent="0" algn="just">
              <a:buNone/>
            </a:pP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…</a:t>
            </a:r>
            <a:endParaRPr lang="es-MX" dirty="0"/>
          </a:p>
          <a:p>
            <a:pPr marL="0" indent="0" algn="just">
              <a:buNone/>
            </a:pPr>
            <a:r>
              <a:rPr lang="es-MX" dirty="0"/>
              <a:t>El Instituto Federal de Telecomunicaciones será también la autoridad en materia de competencia económica de los sectores de radiodifusión y telecomunicaciones, por lo que en éstos ejercerá en forma exclusiva las facultades que este artículo y las leyes establecen para la Comisión Federal de Competencia Económica y regulará de forma asimétrica a los participantes en estos mercados con el objeto de eliminar eficazmente las barreras a la  competencia y la libre concurrencia; impondrá límites a la concentración nacional y regional de frecuencias, al concesionamiento y a la propiedad cruzada que controle varios medios de comunicación que sean concesionarios de radiodifusión y telecomunicaciones que sirvan a un mismo mercado o zona de cobertura geográfica, y ordenará la desincorporación de activos, derechos o partes necesarias para asegurar el cumplimiento de estos límites, garantizando lo dispuesto en los artículos 6o. y 7o. de esta Constitución.</a:t>
            </a:r>
          </a:p>
          <a:p>
            <a:pPr marL="0" indent="0">
              <a:buNone/>
            </a:pPr>
            <a:endParaRPr lang="es-MX" dirty="0"/>
          </a:p>
          <a:p>
            <a:pPr marL="0" indent="0" algn="just">
              <a:buNone/>
            </a:pP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B0B6-A77E-4524-9FD2-2B43D4FFC7B2}" type="slidenum">
              <a:rPr lang="es-MX" smtClean="0"/>
              <a:t>10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83362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877176"/>
            <a:ext cx="8229600" cy="1111664"/>
          </a:xfrm>
        </p:spPr>
        <p:txBody>
          <a:bodyPr>
            <a:normAutofit fontScale="90000"/>
          </a:bodyPr>
          <a:lstStyle/>
          <a:p>
            <a:r>
              <a:rPr lang="es-MX" sz="4000" dirty="0" smtClean="0"/>
              <a:t>VI</a:t>
            </a:r>
            <a:r>
              <a:rPr lang="es-MX" sz="4000" dirty="0"/>
              <a:t>. Reformas constitucionales</a:t>
            </a:r>
            <a:br>
              <a:rPr lang="es-MX" sz="4000" dirty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s-MX" dirty="0"/>
              <a:t>CONSTITUCIÓN</a:t>
            </a:r>
          </a:p>
          <a:p>
            <a:pPr marL="0" indent="0" algn="just">
              <a:buNone/>
            </a:pPr>
            <a:r>
              <a:rPr lang="es-MX" dirty="0"/>
              <a:t>ARTÍCULO 28</a:t>
            </a:r>
          </a:p>
          <a:p>
            <a:pPr marL="0" indent="0" algn="just">
              <a:buNone/>
            </a:pP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Corresponde </a:t>
            </a:r>
            <a:r>
              <a:rPr lang="es-MX" dirty="0"/>
              <a:t>al Instituto, el otorgamiento, la revocación, así como la autorización de cesiones o cambios de control accionario, titularidad u operación de sociedades relacionadas con concesiones en materia de radiodifusión y telecomunicaciones. El Instituto notificará al Secretario del ramo previo a su determinación, quien podrá emitir una opinión técnica. Las concesiones podrán ser para uso comercial, público, privado y social que incluyen las comunitarias y las indígenas, las que se sujetarán, de acuerdo con sus fines, a los principios establecidos en los artículos 2o., 3o., 6o. y 7o. de esta Constitución. El Instituto fijará el monto de las contraprestaciones por el otorgamiento de las concesiones, así como por la autorización de servicios vinculados a éstas, previa opinión de la autoridad hacendaria. Las opiniones a que se refiere este párrafo no serán vinculantes y deberán emitirse en un plazo no mayor de treinta días; transcurrido dicho plazo sin que se emitan las opiniones, el Instituto continuará los trámites correspondientes.</a:t>
            </a:r>
          </a:p>
          <a:p>
            <a:pPr marL="0" indent="0" algn="just">
              <a:buNone/>
            </a:pP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B0B6-A77E-4524-9FD2-2B43D4FFC7B2}" type="slidenum">
              <a:rPr lang="es-MX" smtClean="0"/>
              <a:t>11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01696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877176"/>
            <a:ext cx="8229600" cy="1111664"/>
          </a:xfrm>
        </p:spPr>
        <p:txBody>
          <a:bodyPr>
            <a:normAutofit fontScale="90000"/>
          </a:bodyPr>
          <a:lstStyle/>
          <a:p>
            <a:r>
              <a:rPr lang="es-MX" sz="4000" dirty="0" smtClean="0"/>
              <a:t>VI</a:t>
            </a:r>
            <a:r>
              <a:rPr lang="es-MX" sz="4000" dirty="0"/>
              <a:t>. Reformas constitucionales</a:t>
            </a:r>
            <a:br>
              <a:rPr lang="es-MX" sz="4000" dirty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s-MX" sz="1900" dirty="0"/>
              <a:t>TRANSITORIOS DEL DECRETO</a:t>
            </a:r>
          </a:p>
          <a:p>
            <a:pPr marL="0" indent="0" algn="just">
              <a:buNone/>
            </a:pPr>
            <a:r>
              <a:rPr lang="es-MX" sz="1900" dirty="0" smtClean="0"/>
              <a:t>OCTAVO. IFETEL</a:t>
            </a:r>
            <a:endParaRPr lang="es-MX" sz="1900" dirty="0"/>
          </a:p>
          <a:p>
            <a:pPr marL="0" indent="0" algn="just">
              <a:buNone/>
            </a:pPr>
            <a:endParaRPr lang="es-MX" sz="1900" dirty="0"/>
          </a:p>
          <a:p>
            <a:pPr marL="0" indent="0" algn="just">
              <a:buNone/>
            </a:pPr>
            <a:r>
              <a:rPr lang="es-MX" sz="1900" dirty="0"/>
              <a:t>III. El Instituto Federal de Telecomunicaciones deberá determinar la existencia de agentes económicos preponderantes en los sectores de radiodifusión y de telecomunicaciones, e impondrá las medidas necesarias para evitar que se afecte la competencia y la libre concurrencia y, con ello, a los usuarios finales. Dichas medidas se emitirán en un plazo no mayor a ciento ochenta días naturales contados a partir de su integración, e incluirán en lo aplicable, las relacionadas con información, oferta y calidad de servicios, acuerdos en exclusiva, limitaciones al uso de equipos terminales entre redes, </a:t>
            </a:r>
            <a:r>
              <a:rPr lang="es-MX" sz="1900" u="sng" dirty="0"/>
              <a:t>regulación</a:t>
            </a:r>
            <a:r>
              <a:rPr lang="es-MX" sz="1900" dirty="0"/>
              <a:t> </a:t>
            </a:r>
            <a:r>
              <a:rPr lang="es-MX" sz="1900" u="sng" dirty="0"/>
              <a:t>asimétrica en tarifas </a:t>
            </a:r>
            <a:r>
              <a:rPr lang="es-MX" sz="1900" dirty="0"/>
              <a:t>e infraestructuras de red, incluyendo la desagregación de sus </a:t>
            </a:r>
            <a:r>
              <a:rPr lang="es-MX" sz="1900" u="sng" dirty="0"/>
              <a:t>elementos esenciales </a:t>
            </a:r>
            <a:r>
              <a:rPr lang="es-MX" sz="1900" dirty="0"/>
              <a:t>y, en su caso, la separación contable, funcional o estructural de dichos agentes.</a:t>
            </a:r>
          </a:p>
          <a:p>
            <a:pPr marL="0" indent="0" algn="just">
              <a:buNone/>
            </a:pPr>
            <a:endParaRPr lang="es-MX" sz="19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B0B6-A77E-4524-9FD2-2B43D4FFC7B2}" type="slidenum">
              <a:rPr lang="es-MX" smtClean="0"/>
              <a:t>12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37561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877176"/>
            <a:ext cx="8229600" cy="1111664"/>
          </a:xfrm>
        </p:spPr>
        <p:txBody>
          <a:bodyPr>
            <a:normAutofit fontScale="90000"/>
          </a:bodyPr>
          <a:lstStyle/>
          <a:p>
            <a:r>
              <a:rPr lang="es-MX" sz="4000" dirty="0" smtClean="0"/>
              <a:t>VI</a:t>
            </a:r>
            <a:r>
              <a:rPr lang="es-MX" sz="4000" dirty="0"/>
              <a:t>. Reformas constitucionales</a:t>
            </a:r>
            <a:br>
              <a:rPr lang="es-MX" sz="4000" dirty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44930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MX" sz="1900" dirty="0"/>
              <a:t>TRANSITORIOS DEL DECRETO</a:t>
            </a:r>
          </a:p>
          <a:p>
            <a:pPr marL="0" indent="0" algn="just">
              <a:buNone/>
            </a:pPr>
            <a:r>
              <a:rPr lang="es-MX" sz="1900" dirty="0"/>
              <a:t>OCTAVO</a:t>
            </a:r>
          </a:p>
          <a:p>
            <a:pPr marL="0" indent="0" algn="just">
              <a:buNone/>
            </a:pPr>
            <a:r>
              <a:rPr lang="es-MX" sz="1900" dirty="0" smtClean="0"/>
              <a:t>….</a:t>
            </a:r>
            <a:endParaRPr lang="es-MX" sz="1900" dirty="0"/>
          </a:p>
          <a:p>
            <a:pPr marL="0" indent="0" algn="just">
              <a:buNone/>
            </a:pPr>
            <a:r>
              <a:rPr lang="es-MX" sz="1900" dirty="0" smtClean="0"/>
              <a:t>Para </a:t>
            </a:r>
            <a:r>
              <a:rPr lang="es-MX" sz="1900" dirty="0"/>
              <a:t>efectos de lo dispuesto en este Decreto, se considerará como agente </a:t>
            </a:r>
            <a:r>
              <a:rPr lang="es-MX" sz="1900" u="sng" dirty="0"/>
              <a:t>económico preponderante, en razón de su participación nacional </a:t>
            </a:r>
            <a:r>
              <a:rPr lang="es-MX" sz="1900" dirty="0"/>
              <a:t>en la prestación de los servicios de radiodifusión o telecomunicaciones, a cualquiera que cuente, directa o indirectamente, con una participación </a:t>
            </a:r>
            <a:r>
              <a:rPr lang="es-MX" sz="1900" u="sng" dirty="0"/>
              <a:t>nacional mayor al cincuenta por ciento</a:t>
            </a:r>
            <a:r>
              <a:rPr lang="es-MX" sz="1900" dirty="0"/>
              <a:t>, </a:t>
            </a:r>
            <a:r>
              <a:rPr lang="es-MX" sz="1900" u="sng" dirty="0"/>
              <a:t>medido este porcentaje ya sea por el número de usuarios, suscriptores, audiencia, por el tráfico en sus redes o por la capacidad utilizada de las misma</a:t>
            </a:r>
            <a:r>
              <a:rPr lang="es-MX" sz="1900" dirty="0"/>
              <a:t>s, de acuerdo con los datos con que disponga el Instituto Federal de Telecomunicaciones.</a:t>
            </a:r>
          </a:p>
          <a:p>
            <a:pPr marL="0" indent="0" algn="just">
              <a:buNone/>
            </a:pPr>
            <a:endParaRPr lang="es-MX" sz="1900" dirty="0"/>
          </a:p>
          <a:p>
            <a:pPr marL="0" indent="0" algn="just">
              <a:buNone/>
            </a:pPr>
            <a:r>
              <a:rPr lang="es-MX" sz="1900" dirty="0"/>
              <a:t>Las obligaciones impuestas al agente económico preponderante se extinguirán en sus efectos </a:t>
            </a:r>
            <a:r>
              <a:rPr lang="es-MX" sz="1900" u="sng" dirty="0"/>
              <a:t>por declaratoria </a:t>
            </a:r>
            <a:r>
              <a:rPr lang="es-MX" sz="1900" dirty="0"/>
              <a:t>del Instituto Federal de Telecomunicaciones una vez que conforme a la </a:t>
            </a:r>
            <a:r>
              <a:rPr lang="es-MX" sz="1900" u="sng" dirty="0"/>
              <a:t>ley existan condiciones de competencia efectiva en el mercado de que se trate.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B0B6-A77E-4524-9FD2-2B43D4FFC7B2}" type="slidenum">
              <a:rPr lang="es-MX" smtClean="0"/>
              <a:t>13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28117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45128"/>
            <a:ext cx="8229600" cy="1111664"/>
          </a:xfrm>
        </p:spPr>
        <p:txBody>
          <a:bodyPr>
            <a:noAutofit/>
          </a:bodyPr>
          <a:lstStyle/>
          <a:p>
            <a:r>
              <a:rPr lang="es-MX" sz="3600" dirty="0"/>
              <a:t>VII. A manera de conclusión</a:t>
            </a:r>
            <a:br>
              <a:rPr lang="es-MX" sz="3600" dirty="0"/>
            </a:b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MX" sz="1800" dirty="0"/>
              <a:t>REFORMAS CONSTITUCIONALES EN COMPETENCIA Y TELECOM</a:t>
            </a:r>
          </a:p>
          <a:p>
            <a:pPr algn="just">
              <a:buFont typeface="+mj-lt"/>
              <a:buAutoNum type="arabicPeriod"/>
            </a:pPr>
            <a:endParaRPr lang="es-MX" sz="1800" dirty="0"/>
          </a:p>
          <a:p>
            <a:pPr algn="just">
              <a:buFont typeface="+mj-lt"/>
              <a:buAutoNum type="arabicPeriod"/>
            </a:pPr>
            <a:r>
              <a:rPr lang="es-MX" sz="1800" dirty="0" smtClean="0"/>
              <a:t>IFETEL</a:t>
            </a:r>
            <a:r>
              <a:rPr lang="es-MX" sz="1800" dirty="0"/>
              <a:t>: APLICA LEGISLACIÓN EN COMPETENCIA ECONÓMICA</a:t>
            </a:r>
          </a:p>
          <a:p>
            <a:pPr algn="just">
              <a:buFont typeface="+mj-lt"/>
              <a:buAutoNum type="arabicPeriod"/>
            </a:pPr>
            <a:endParaRPr lang="es-MX" sz="1800" dirty="0" smtClean="0"/>
          </a:p>
          <a:p>
            <a:pPr algn="just">
              <a:buFont typeface="+mj-lt"/>
              <a:buAutoNum type="arabicPeriod"/>
            </a:pPr>
            <a:r>
              <a:rPr lang="es-MX" sz="1800" dirty="0" smtClean="0"/>
              <a:t>MERCADO </a:t>
            </a:r>
            <a:r>
              <a:rPr lang="es-MX" sz="1800" dirty="0"/>
              <a:t>RELEVANTE: … ¿SE CAMBIARÁ LA METODOLOGÍA?</a:t>
            </a:r>
          </a:p>
          <a:p>
            <a:pPr algn="just">
              <a:buFont typeface="+mj-lt"/>
              <a:buAutoNum type="arabicPeriod"/>
            </a:pPr>
            <a:endParaRPr lang="es-MX" sz="1800" dirty="0"/>
          </a:p>
          <a:p>
            <a:pPr algn="just">
              <a:buFont typeface="+mj-lt"/>
              <a:buAutoNum type="arabicPeriod"/>
            </a:pPr>
            <a:r>
              <a:rPr lang="es-MX" sz="1800" dirty="0" smtClean="0"/>
              <a:t>PODER </a:t>
            </a:r>
            <a:r>
              <a:rPr lang="es-MX" sz="1800" dirty="0"/>
              <a:t>SUSTANCIAL/AGENTE PREPONDERANTE: CRITERIOS DISTINTOS A LFCE. </a:t>
            </a:r>
          </a:p>
          <a:p>
            <a:pPr marL="0" indent="0" algn="just">
              <a:buNone/>
            </a:pPr>
            <a:endParaRPr lang="es-MX" sz="1800" dirty="0"/>
          </a:p>
          <a:p>
            <a:pPr marL="0" indent="0" algn="just">
              <a:buNone/>
            </a:pPr>
            <a:r>
              <a:rPr lang="es-MX" sz="1800" dirty="0"/>
              <a:t>EJ. MEDIDAS DE CONCENTRACIÓN?  </a:t>
            </a:r>
          </a:p>
          <a:p>
            <a:pPr marL="0" indent="0" algn="just">
              <a:buNone/>
            </a:pPr>
            <a:r>
              <a:rPr lang="es-MX" sz="1800" dirty="0" smtClean="0"/>
              <a:t>¿</a:t>
            </a:r>
            <a:r>
              <a:rPr lang="es-MX" sz="1800" dirty="0"/>
              <a:t>SE MODIFICARÁ LA LFCE? </a:t>
            </a:r>
          </a:p>
          <a:p>
            <a:pPr marL="0" indent="0" algn="just">
              <a:buNone/>
            </a:pPr>
            <a:r>
              <a:rPr lang="es-MX" sz="1800" dirty="0" smtClean="0"/>
              <a:t>¿</a:t>
            </a:r>
            <a:r>
              <a:rPr lang="es-MX" sz="1800" dirty="0"/>
              <a:t>SE APLICARÁ A OTROS SECTORES, EN PARTICULAR A LOS REGULADOS?</a:t>
            </a:r>
          </a:p>
          <a:p>
            <a:pPr marL="0" indent="0" algn="just">
              <a:buNone/>
            </a:pPr>
            <a:r>
              <a:rPr lang="es-MX" sz="1800" dirty="0" smtClean="0"/>
              <a:t>EJ</a:t>
            </a:r>
            <a:r>
              <a:rPr lang="es-MX" sz="1800" dirty="0"/>
              <a:t>. SE APLICARÁ EL CONCEPTO DE PODER CONJUNTO</a:t>
            </a:r>
            <a:r>
              <a:rPr lang="es-MX" sz="1800" dirty="0" smtClean="0"/>
              <a:t>?</a:t>
            </a:r>
          </a:p>
          <a:p>
            <a:pPr marL="0" indent="0" algn="just">
              <a:buNone/>
            </a:pPr>
            <a:r>
              <a:rPr lang="es-MX" sz="1800" dirty="0" smtClean="0"/>
              <a:t>EJ. PRÁCTICAS MONOPÓLICAS RELATIVAS A NIVEL LOCAL O REGIONAL, CÓMO MEDIR PODER SUSTANCIAL?</a:t>
            </a:r>
          </a:p>
          <a:p>
            <a:pPr marL="0" indent="0">
              <a:buNone/>
            </a:pPr>
            <a:r>
              <a:rPr lang="es-MX" sz="1800" dirty="0" smtClean="0"/>
              <a:t>*</a:t>
            </a:r>
            <a:r>
              <a:rPr lang="es-MX" sz="1800" dirty="0"/>
              <a:t>****</a:t>
            </a:r>
          </a:p>
          <a:p>
            <a:pPr marL="0" indent="0">
              <a:buNone/>
            </a:pPr>
            <a:endParaRPr lang="es-MX" sz="12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B0B6-A77E-4524-9FD2-2B43D4FFC7B2}" type="slidenum">
              <a:rPr lang="es-MX" smtClean="0"/>
              <a:t>14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16775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2400" b="1" dirty="0" smtClean="0"/>
              <a:t>Lecturas sugeridas</a:t>
            </a:r>
            <a:endParaRPr lang="es-ES" sz="24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s-ES_tradnl" dirty="0"/>
          </a:p>
          <a:p>
            <a:r>
              <a:rPr lang="en-US" dirty="0"/>
              <a:t> </a:t>
            </a:r>
            <a:endParaRPr lang="es-ES_tradnl" dirty="0"/>
          </a:p>
          <a:p>
            <a:r>
              <a:rPr lang="en-US" dirty="0"/>
              <a:t>American Bar Association (2005), “Telecom Antitrust Handbook.” Section of Antitrust Law. USA.</a:t>
            </a:r>
            <a:endParaRPr lang="es-ES_tradnl" dirty="0"/>
          </a:p>
          <a:p>
            <a:r>
              <a:rPr lang="en-US" dirty="0"/>
              <a:t> </a:t>
            </a:r>
            <a:endParaRPr lang="es-ES_tradnl" dirty="0"/>
          </a:p>
          <a:p>
            <a:r>
              <a:rPr lang="en-US" dirty="0" err="1"/>
              <a:t>Buigues</a:t>
            </a:r>
            <a:r>
              <a:rPr lang="en-US" dirty="0"/>
              <a:t>, Pierre A. y Rey Patrick, “The Economics of Antitrust and Regulation in Telecommunications.” Edward Elgar Publishing Limited, UK, 2004. </a:t>
            </a:r>
            <a:endParaRPr lang="es-ES_tradnl" dirty="0"/>
          </a:p>
          <a:p>
            <a:r>
              <a:rPr lang="en-US" dirty="0"/>
              <a:t> </a:t>
            </a:r>
            <a:endParaRPr lang="es-ES_tradnl" dirty="0"/>
          </a:p>
          <a:p>
            <a:r>
              <a:rPr lang="en-US" dirty="0" err="1"/>
              <a:t>Viscusi</a:t>
            </a:r>
            <a:r>
              <a:rPr lang="en-US" dirty="0"/>
              <a:t>, W. Kip, Harrington Jr., Joseph E., Vernon John M., “Economics of Regulation and Antitrust.” The MIT Press, USA-UK, 4</a:t>
            </a:r>
            <a:r>
              <a:rPr lang="en-US" baseline="30000" dirty="0"/>
              <a:t>th</a:t>
            </a:r>
            <a:r>
              <a:rPr lang="en-US" dirty="0"/>
              <a:t> Ed., 2005.</a:t>
            </a:r>
            <a:endParaRPr lang="es-ES_tradnl" dirty="0"/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B0B6-A77E-4524-9FD2-2B43D4FFC7B2}" type="slidenum">
              <a:rPr lang="es-MX" smtClean="0"/>
              <a:t>15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16383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11664"/>
          </a:xfrm>
        </p:spPr>
        <p:txBody>
          <a:bodyPr>
            <a:normAutofit fontScale="90000"/>
          </a:bodyPr>
          <a:lstStyle/>
          <a:p>
            <a:r>
              <a:rPr lang="es-MX" dirty="0"/>
              <a:t>Contenido</a:t>
            </a:r>
            <a:br>
              <a:rPr lang="es-MX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dirty="0"/>
          </a:p>
          <a:p>
            <a:pPr marL="514350" indent="-514350" algn="just">
              <a:buFont typeface="+mj-lt"/>
              <a:buAutoNum type="romanUcPeriod"/>
            </a:pPr>
            <a:r>
              <a:rPr lang="es-MX" dirty="0" smtClean="0"/>
              <a:t>Ley </a:t>
            </a:r>
            <a:r>
              <a:rPr lang="es-MX" dirty="0"/>
              <a:t>Federal de Competencia Económica (LFCE). Mercado </a:t>
            </a:r>
            <a:r>
              <a:rPr lang="es-MX" dirty="0" smtClean="0"/>
              <a:t>relevante.</a:t>
            </a:r>
            <a:endParaRPr lang="es-MX" dirty="0"/>
          </a:p>
          <a:p>
            <a:pPr marL="514350" indent="-514350" algn="just">
              <a:buFont typeface="+mj-lt"/>
              <a:buAutoNum type="romanUcPeriod"/>
            </a:pPr>
            <a:r>
              <a:rPr lang="es-MX" dirty="0" smtClean="0"/>
              <a:t>LFCE</a:t>
            </a:r>
            <a:r>
              <a:rPr lang="es-MX" dirty="0"/>
              <a:t>. Poder sustancial en el Mercado relevante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s-MX" dirty="0" smtClean="0"/>
              <a:t>LFCE</a:t>
            </a:r>
            <a:r>
              <a:rPr lang="es-MX" dirty="0"/>
              <a:t>. Procedimientos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s-MX" dirty="0" smtClean="0"/>
              <a:t>Ley </a:t>
            </a:r>
            <a:r>
              <a:rPr lang="es-MX" dirty="0"/>
              <a:t>Federal de Telecomunicaciones (LFT</a:t>
            </a:r>
            <a:r>
              <a:rPr lang="es-MX" dirty="0" smtClean="0"/>
              <a:t>). Interconexión</a:t>
            </a:r>
            <a:r>
              <a:rPr lang="es-MX" dirty="0"/>
              <a:t>.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s-MX" dirty="0" smtClean="0"/>
              <a:t>Casos </a:t>
            </a:r>
            <a:r>
              <a:rPr lang="es-MX" dirty="0"/>
              <a:t>en la Comisión Federal de Competencia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s-MX" dirty="0" smtClean="0"/>
              <a:t>Reformas </a:t>
            </a:r>
            <a:r>
              <a:rPr lang="es-MX" dirty="0"/>
              <a:t>constitucionales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s-MX" dirty="0" smtClean="0"/>
              <a:t>A </a:t>
            </a:r>
            <a:r>
              <a:rPr lang="es-MX" dirty="0"/>
              <a:t>manera de </a:t>
            </a:r>
            <a:r>
              <a:rPr lang="es-MX" dirty="0" smtClean="0"/>
              <a:t>conclusión</a:t>
            </a:r>
            <a:endParaRPr lang="es-MX" dirty="0"/>
          </a:p>
          <a:p>
            <a:r>
              <a:rPr lang="es-MX" sz="2000" i="1" dirty="0" smtClean="0"/>
              <a:t>Lecturas sugeridas</a:t>
            </a:r>
            <a:endParaRPr lang="es-MX" sz="2000" i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B0B6-A77E-4524-9FD2-2B43D4FFC7B2}" type="slidenum">
              <a:rPr lang="es-MX" smtClean="0"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82626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0000" lnSpcReduction="20000"/>
          </a:bodyPr>
          <a:lstStyle/>
          <a:p>
            <a:r>
              <a:rPr lang="es-MX" dirty="0"/>
              <a:t>LEY FEDERAL DE COMPETENCIA ECONÓMICA (LFCE)</a:t>
            </a:r>
          </a:p>
          <a:p>
            <a:endParaRPr lang="es-MX" dirty="0"/>
          </a:p>
          <a:p>
            <a:endParaRPr lang="es-MX" dirty="0"/>
          </a:p>
          <a:p>
            <a:r>
              <a:rPr lang="es-MX" dirty="0"/>
              <a:t>MERCADO RELEVANTE (ART. 12)</a:t>
            </a:r>
          </a:p>
          <a:p>
            <a:endParaRPr lang="es-MX" dirty="0"/>
          </a:p>
          <a:p>
            <a:r>
              <a:rPr lang="es-MX" dirty="0"/>
              <a:t>PRODUCTO/SERVICIO; DIMENSIÓN GEOGRÁFICA</a:t>
            </a:r>
          </a:p>
          <a:p>
            <a:endParaRPr lang="es-MX" dirty="0"/>
          </a:p>
          <a:p>
            <a:r>
              <a:rPr lang="es-MX" dirty="0"/>
              <a:t>PARÁMETROS DE REFERENCIA ¿?</a:t>
            </a:r>
          </a:p>
          <a:p>
            <a:endParaRPr lang="es-MX" dirty="0"/>
          </a:p>
          <a:p>
            <a:r>
              <a:rPr lang="es-MX" dirty="0"/>
              <a:t>PRODUCTOS SUSTITUTOS CERCANOS ENTRE </a:t>
            </a:r>
            <a:r>
              <a:rPr lang="es-MX" dirty="0" smtClean="0"/>
              <a:t>SÍ</a:t>
            </a:r>
          </a:p>
          <a:p>
            <a:endParaRPr lang="es-MX" dirty="0"/>
          </a:p>
          <a:p>
            <a:r>
              <a:rPr lang="es-MX" dirty="0"/>
              <a:t>EL DEMANDANTE ES “INDIFERENTE</a:t>
            </a:r>
            <a:r>
              <a:rPr lang="es-MX" dirty="0" smtClean="0"/>
              <a:t>”</a:t>
            </a:r>
          </a:p>
          <a:p>
            <a:endParaRPr lang="es-MX" dirty="0"/>
          </a:p>
          <a:p>
            <a:pPr lvl="1"/>
            <a:r>
              <a:rPr lang="es-MX" sz="2300" dirty="0" smtClean="0"/>
              <a:t>FUNCIONES </a:t>
            </a:r>
            <a:r>
              <a:rPr lang="es-MX" sz="2300" dirty="0"/>
              <a:t>IGUALES O SUSTANCIALMENTE SIMILARES</a:t>
            </a:r>
          </a:p>
          <a:p>
            <a:pPr lvl="1"/>
            <a:r>
              <a:rPr lang="es-MX" sz="2300" dirty="0" smtClean="0"/>
              <a:t>PRECIOS </a:t>
            </a:r>
            <a:r>
              <a:rPr lang="es-MX" sz="2300" dirty="0"/>
              <a:t>CON MARGEN DE DIFERENCIA: 10%-15%</a:t>
            </a:r>
          </a:p>
          <a:p>
            <a:pPr lvl="1"/>
            <a:r>
              <a:rPr lang="es-MX" sz="2300" dirty="0" smtClean="0"/>
              <a:t>DISPONIBILIDAD </a:t>
            </a:r>
            <a:r>
              <a:rPr lang="es-MX" sz="2300" dirty="0"/>
              <a:t>SUFICIENTE Y </a:t>
            </a:r>
            <a:r>
              <a:rPr lang="es-MX" sz="2300" dirty="0" smtClean="0"/>
              <a:t>OPORTUNA</a:t>
            </a:r>
          </a:p>
          <a:p>
            <a:pPr lvl="1"/>
            <a:r>
              <a:rPr lang="es-MX" sz="2300" dirty="0"/>
              <a:t> </a:t>
            </a:r>
            <a:r>
              <a:rPr lang="es-MX" sz="2300" dirty="0" smtClean="0"/>
              <a:t>Ejemplos ???</a:t>
            </a:r>
            <a:endParaRPr lang="es-MX" sz="2300" dirty="0"/>
          </a:p>
          <a:p>
            <a:endParaRPr lang="es-MX" dirty="0"/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B0B6-A77E-4524-9FD2-2B43D4FFC7B2}" type="slidenum">
              <a:rPr lang="es-MX" smtClean="0"/>
              <a:t>3</a:t>
            </a:fld>
            <a:endParaRPr lang="es-MX" dirty="0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11664"/>
          </a:xfrm>
        </p:spPr>
        <p:txBody>
          <a:bodyPr>
            <a:normAutofit fontScale="90000"/>
          </a:bodyPr>
          <a:lstStyle/>
          <a:p>
            <a:r>
              <a:rPr lang="es-MX" sz="4000" dirty="0" smtClean="0"/>
              <a:t>I. Ley </a:t>
            </a:r>
            <a:r>
              <a:rPr lang="es-MX" sz="4000" dirty="0"/>
              <a:t>Federal de Competencia Económica (LFCE). Mercado relevante.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12776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11664"/>
          </a:xfrm>
        </p:spPr>
        <p:txBody>
          <a:bodyPr>
            <a:noAutofit/>
          </a:bodyPr>
          <a:lstStyle/>
          <a:p>
            <a:r>
              <a:rPr lang="es-MX" sz="3600" dirty="0" smtClean="0"/>
              <a:t>II. LFCE</a:t>
            </a:r>
            <a:r>
              <a:rPr lang="es-MX" sz="3600" dirty="0"/>
              <a:t>. </a:t>
            </a:r>
            <a:r>
              <a:rPr lang="es-MX" sz="3600" dirty="0" smtClean="0"/>
              <a:t>Poder </a:t>
            </a:r>
            <a:r>
              <a:rPr lang="es-MX" sz="3600" dirty="0"/>
              <a:t>sustancial en </a:t>
            </a:r>
            <a:r>
              <a:rPr lang="es-MX" sz="3600" dirty="0" smtClean="0"/>
              <a:t/>
            </a:r>
            <a:br>
              <a:rPr lang="es-MX" sz="3600" dirty="0" smtClean="0"/>
            </a:br>
            <a:r>
              <a:rPr lang="es-MX" sz="3600" dirty="0" smtClean="0"/>
              <a:t>el </a:t>
            </a:r>
            <a:r>
              <a:rPr lang="es-MX" sz="3600" dirty="0"/>
              <a:t>Mercado relevante</a:t>
            </a:r>
            <a:br>
              <a:rPr lang="es-MX" sz="3600" dirty="0"/>
            </a:b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507288" cy="4925144"/>
          </a:xfrm>
        </p:spPr>
        <p:txBody>
          <a:bodyPr>
            <a:noAutofit/>
          </a:bodyPr>
          <a:lstStyle/>
          <a:p>
            <a:pPr algn="just"/>
            <a:r>
              <a:rPr lang="es-MX" sz="1900" dirty="0"/>
              <a:t>LFCE</a:t>
            </a:r>
          </a:p>
          <a:p>
            <a:pPr algn="just"/>
            <a:endParaRPr lang="es-MX" sz="1900" dirty="0"/>
          </a:p>
          <a:p>
            <a:pPr algn="just"/>
            <a:r>
              <a:rPr lang="es-MX" sz="1900" dirty="0" smtClean="0"/>
              <a:t>PODER </a:t>
            </a:r>
            <a:r>
              <a:rPr lang="es-MX" sz="1900" dirty="0"/>
              <a:t>SUSTANCIAL EN EL MERCADO RELEVANTE (ART. 13, I)</a:t>
            </a:r>
          </a:p>
          <a:p>
            <a:pPr algn="just"/>
            <a:endParaRPr lang="es-MX" sz="1900" dirty="0"/>
          </a:p>
          <a:p>
            <a:pPr algn="just"/>
            <a:r>
              <a:rPr lang="es-MX" sz="1900" dirty="0"/>
              <a:t>CAPACIDAD INDIVIDUAL (O CONJUNTA) DE DETERMINAR PRECIO O ABASTO</a:t>
            </a:r>
          </a:p>
          <a:p>
            <a:pPr algn="just"/>
            <a:r>
              <a:rPr lang="es-MX" sz="1900" dirty="0"/>
              <a:t>COMPETIDORES NO PUEDEN CONTRARRESTAR, ACTUAL O POTENCIALMENTE, TAL CAPACIDAD</a:t>
            </a:r>
          </a:p>
          <a:p>
            <a:pPr algn="just"/>
            <a:endParaRPr lang="es-MX" sz="1900" dirty="0"/>
          </a:p>
          <a:p>
            <a:pPr algn="just"/>
            <a:r>
              <a:rPr lang="es-MX" sz="1900" dirty="0" smtClean="0"/>
              <a:t>ANÁLISIS</a:t>
            </a:r>
            <a:r>
              <a:rPr lang="es-MX" sz="1900" dirty="0"/>
              <a:t>:     NIVEL DE CONCENTRACIÓN </a:t>
            </a:r>
          </a:p>
          <a:p>
            <a:pPr lvl="1" algn="just"/>
            <a:r>
              <a:rPr lang="es-MX" sz="1600" dirty="0"/>
              <a:t>CON BASE EN HERFINDAHL Y     DOMINANCIA.</a:t>
            </a:r>
          </a:p>
          <a:p>
            <a:pPr lvl="1" algn="just"/>
            <a:r>
              <a:rPr lang="es-MX" sz="1600" dirty="0"/>
              <a:t>MIDEN: PARTICIPACIÓN DEL AGENTE RESPECTO A TOTAL DE MERCADO Y RESPECTO A COMPETIDORES.</a:t>
            </a:r>
          </a:p>
          <a:p>
            <a:pPr algn="just"/>
            <a:endParaRPr lang="es-MX" sz="1900" dirty="0" smtClean="0"/>
          </a:p>
          <a:p>
            <a:pPr algn="just"/>
            <a:r>
              <a:rPr lang="es-MX" sz="1900" dirty="0" smtClean="0"/>
              <a:t>ANÁLISIS</a:t>
            </a:r>
            <a:r>
              <a:rPr lang="es-MX" sz="1900" dirty="0"/>
              <a:t>: BARRERAS DE ENTRADA</a:t>
            </a:r>
          </a:p>
          <a:p>
            <a:pPr algn="just"/>
            <a:r>
              <a:rPr lang="es-MX" sz="1900" dirty="0" smtClean="0"/>
              <a:t>¿</a:t>
            </a:r>
            <a:r>
              <a:rPr lang="es-MX" sz="1900" dirty="0"/>
              <a:t>Y PAPEL DE DEMANDANTES</a:t>
            </a:r>
            <a:r>
              <a:rPr lang="es-MX" sz="1900" dirty="0" smtClean="0"/>
              <a:t>?</a:t>
            </a:r>
          </a:p>
          <a:p>
            <a:pPr algn="just"/>
            <a:r>
              <a:rPr lang="es-MX" sz="1900" dirty="0" smtClean="0"/>
              <a:t>Ejemplos ?????</a:t>
            </a:r>
          </a:p>
          <a:p>
            <a:pPr algn="just"/>
            <a:endParaRPr lang="es-MX" sz="19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B0B6-A77E-4524-9FD2-2B43D4FFC7B2}" type="slidenum">
              <a:rPr lang="es-MX" smtClean="0"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36505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endParaRPr lang="es-MX" dirty="0" smtClean="0"/>
          </a:p>
          <a:p>
            <a:pPr marL="457200" indent="-457200">
              <a:buFont typeface="+mj-lt"/>
              <a:buAutoNum type="arabicPeriod"/>
            </a:pPr>
            <a:r>
              <a:rPr lang="es-MX" dirty="0" smtClean="0"/>
              <a:t>PRÁCTICAS </a:t>
            </a:r>
            <a:r>
              <a:rPr lang="es-MX" dirty="0"/>
              <a:t>MONOPÓLICAS ABSOLUTAS </a:t>
            </a:r>
            <a:r>
              <a:rPr lang="es-MX" dirty="0" smtClean="0"/>
              <a:t>COLUSIÓN</a:t>
            </a:r>
            <a:r>
              <a:rPr lang="es-MX" dirty="0"/>
              <a:t>, CÁRTELES- (ART. 9</a:t>
            </a:r>
            <a:r>
              <a:rPr lang="es-MX" dirty="0" smtClean="0"/>
              <a:t>)</a:t>
            </a:r>
            <a:r>
              <a:rPr lang="es-MX" dirty="0"/>
              <a:t>	</a:t>
            </a:r>
            <a:endParaRPr lang="es-MX" dirty="0" smtClean="0"/>
          </a:p>
          <a:p>
            <a:pPr lvl="1" algn="just">
              <a:buClr>
                <a:schemeClr val="accent1"/>
              </a:buClr>
            </a:pPr>
            <a:r>
              <a:rPr lang="es-MX" dirty="0" smtClean="0"/>
              <a:t>ACREDITAR ACUERDO DE COMPETIDORES ENTRE SÍ</a:t>
            </a:r>
          </a:p>
          <a:p>
            <a:pPr marL="457200" indent="-457200" algn="just">
              <a:buFont typeface="+mj-lt"/>
              <a:buAutoNum type="arabicPeriod"/>
            </a:pPr>
            <a:endParaRPr lang="es-MX" dirty="0"/>
          </a:p>
          <a:p>
            <a:pPr marL="457200" indent="-457200" algn="just">
              <a:buFont typeface="+mj-lt"/>
              <a:buAutoNum type="arabicPeriod"/>
            </a:pPr>
            <a:r>
              <a:rPr lang="es-MX" dirty="0"/>
              <a:t>PRÁCTICAS MONOPÓLICAS RELATIVAS. RESTRICCIONES VERTICALES- (ART. 10, 11, 12, 13 BIS)</a:t>
            </a:r>
          </a:p>
          <a:p>
            <a:pPr lvl="1" algn="just">
              <a:buClr>
                <a:schemeClr val="accent1"/>
              </a:buClr>
            </a:pPr>
            <a:r>
              <a:rPr lang="es-MX" dirty="0" smtClean="0"/>
              <a:t>ACREDITAR </a:t>
            </a:r>
            <a:r>
              <a:rPr lang="es-MX" dirty="0"/>
              <a:t>PODER SUSTANCIAL, </a:t>
            </a:r>
          </a:p>
          <a:p>
            <a:pPr lvl="1" algn="just">
              <a:buClr>
                <a:schemeClr val="accent1"/>
              </a:buClr>
            </a:pPr>
            <a:r>
              <a:rPr lang="es-MX" dirty="0"/>
              <a:t>CONTRASTAR EFECTOS PRO-   CONTRA </a:t>
            </a:r>
            <a:r>
              <a:rPr lang="es-MX" dirty="0" smtClean="0"/>
              <a:t>COMPETENCIA</a:t>
            </a:r>
          </a:p>
          <a:p>
            <a:pPr lvl="1" algn="just">
              <a:buClr>
                <a:schemeClr val="accent1"/>
              </a:buClr>
            </a:pPr>
            <a:r>
              <a:rPr lang="es-MX" dirty="0" smtClean="0"/>
              <a:t>Ej. LFCE 10, IX : subsidios cruzados (2 agentes)  vx. Trnasitorio 3, VII (1 mismo agente, no es necesario poder sustancial?)</a:t>
            </a:r>
            <a:endParaRPr lang="es-MX" dirty="0"/>
          </a:p>
          <a:p>
            <a:pPr marL="457200" indent="-457200">
              <a:buFont typeface="+mj-lt"/>
              <a:buAutoNum type="arabicPeriod"/>
            </a:pPr>
            <a:endParaRPr lang="es-MX" dirty="0" smtClean="0"/>
          </a:p>
          <a:p>
            <a:pPr marL="457200" indent="-457200">
              <a:buFont typeface="+mj-lt"/>
              <a:buAutoNum type="arabicPeriod"/>
            </a:pPr>
            <a:r>
              <a:rPr lang="es-MX" dirty="0" smtClean="0"/>
              <a:t>CONCENTRACIONES </a:t>
            </a:r>
            <a:r>
              <a:rPr lang="es-MX" dirty="0"/>
              <a:t>–FUSIONES Y ADQUISICIONES- (ART. 16, 17,  18</a:t>
            </a:r>
            <a:r>
              <a:rPr lang="es-MX" dirty="0" smtClean="0"/>
              <a:t>). EVALUAR </a:t>
            </a:r>
            <a:endParaRPr lang="es-MX" dirty="0"/>
          </a:p>
          <a:p>
            <a:pPr lvl="1" algn="just">
              <a:buClr>
                <a:schemeClr val="accent1"/>
              </a:buClr>
            </a:pPr>
            <a:r>
              <a:rPr lang="es-MX" sz="2100" dirty="0"/>
              <a:t>MERCADO RELEVANTE</a:t>
            </a:r>
          </a:p>
          <a:p>
            <a:pPr lvl="1" algn="just">
              <a:buClr>
                <a:schemeClr val="accent1"/>
              </a:buClr>
            </a:pPr>
            <a:r>
              <a:rPr lang="es-MX" sz="2100" dirty="0"/>
              <a:t>PODER SUSTANCIAL  INDIVIDUAL O CONJUNTO ¿?</a:t>
            </a:r>
          </a:p>
          <a:p>
            <a:pPr lvl="1" algn="just">
              <a:buClr>
                <a:schemeClr val="accent1"/>
              </a:buClr>
            </a:pPr>
            <a:r>
              <a:rPr lang="es-MX" sz="2100" dirty="0"/>
              <a:t>ESTRUCTURA DE MERCADO ¿?</a:t>
            </a:r>
          </a:p>
          <a:p>
            <a:pPr lvl="1" algn="just">
              <a:buClr>
                <a:schemeClr val="accent1"/>
              </a:buClr>
            </a:pPr>
            <a:r>
              <a:rPr lang="es-MX" sz="2100" dirty="0"/>
              <a:t>CONDICIONES PARA REALIZAR PRÁCTICAS ANTICOMPETITIVAS CON BASE EN PODER INDIVIDUAL O CONJUNTO ¿?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B0B6-A77E-4524-9FD2-2B43D4FFC7B2}" type="slidenum">
              <a:rPr lang="es-MX" smtClean="0"/>
              <a:t>5</a:t>
            </a:fld>
            <a:endParaRPr lang="es-MX" dirty="0"/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539552" y="476672"/>
            <a:ext cx="8229600" cy="1111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b="0" kern="120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MX" sz="3600" dirty="0" smtClean="0"/>
              <a:t>III. LFCE. Procedimientos</a:t>
            </a:r>
            <a:br>
              <a:rPr lang="es-MX" sz="3600" dirty="0" smtClean="0"/>
            </a:b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3716186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4"/>
            </a:pPr>
            <a:endParaRPr lang="es-MX" sz="2000" dirty="0" smtClean="0"/>
          </a:p>
          <a:p>
            <a:pPr marL="457200" indent="-457200">
              <a:buFont typeface="+mj-lt"/>
              <a:buAutoNum type="arabicPeriod" startAt="4"/>
            </a:pPr>
            <a:r>
              <a:rPr lang="es-MX" sz="2000" dirty="0" smtClean="0"/>
              <a:t>DECLARATORIAS </a:t>
            </a:r>
            <a:r>
              <a:rPr lang="es-MX" sz="2000" dirty="0"/>
              <a:t>DE COMPETENCIA EFECTIVA, PODER SUSTANCIAL (ART. 33 BIS)</a:t>
            </a:r>
          </a:p>
          <a:p>
            <a:pPr marL="457200" indent="-457200">
              <a:buFont typeface="+mj-lt"/>
              <a:buAutoNum type="arabicPeriod" startAt="4"/>
            </a:pPr>
            <a:endParaRPr lang="es-MX" sz="2000" dirty="0"/>
          </a:p>
          <a:p>
            <a:pPr lvl="1" algn="just">
              <a:lnSpc>
                <a:spcPct val="80000"/>
              </a:lnSpc>
              <a:buClr>
                <a:schemeClr val="accent1"/>
              </a:buClr>
            </a:pPr>
            <a:r>
              <a:rPr lang="es-MX" sz="1800" dirty="0"/>
              <a:t>ANÁLISIS CON BASE EN ARTS. 12 Y 13</a:t>
            </a:r>
          </a:p>
          <a:p>
            <a:pPr lvl="1" algn="just">
              <a:lnSpc>
                <a:spcPct val="80000"/>
              </a:lnSpc>
              <a:buClr>
                <a:schemeClr val="accent1"/>
              </a:buClr>
            </a:pPr>
            <a:r>
              <a:rPr lang="es-MX" sz="1800" dirty="0"/>
              <a:t>COMPETENCIA EFECTIVA ¿?</a:t>
            </a:r>
          </a:p>
          <a:p>
            <a:pPr lvl="1" algn="just">
              <a:lnSpc>
                <a:spcPct val="80000"/>
              </a:lnSpc>
              <a:buClr>
                <a:schemeClr val="accent1"/>
              </a:buClr>
            </a:pPr>
            <a:r>
              <a:rPr lang="es-MX" sz="1800" dirty="0"/>
              <a:t>COMUNICAR A AUTORIDAD REGULADORA</a:t>
            </a:r>
          </a:p>
          <a:p>
            <a:pPr lvl="1" algn="just">
              <a:lnSpc>
                <a:spcPct val="80000"/>
              </a:lnSpc>
              <a:buClr>
                <a:schemeClr val="accent1"/>
              </a:buClr>
            </a:pPr>
            <a:r>
              <a:rPr lang="es-MX" sz="1800" dirty="0"/>
              <a:t>AUTORIDAD REGULADORA “PODRÍA” APLICAR MEDIDAS</a:t>
            </a:r>
          </a:p>
          <a:p>
            <a:pPr marL="0" indent="0">
              <a:buNone/>
            </a:pPr>
            <a:endParaRPr lang="es-MX" dirty="0"/>
          </a:p>
          <a:p>
            <a:pPr marL="457200" indent="-457200">
              <a:buFont typeface="+mj-lt"/>
              <a:buAutoNum type="arabicPeriod" startAt="5"/>
            </a:pPr>
            <a:r>
              <a:rPr lang="es-MX" sz="2000" dirty="0" smtClean="0"/>
              <a:t>OPINIÓN </a:t>
            </a:r>
            <a:r>
              <a:rPr lang="es-MX" sz="2000" dirty="0"/>
              <a:t>SOBRE CONCESIONES, … (ART. 33 BIS 1</a:t>
            </a:r>
            <a:r>
              <a:rPr lang="es-MX" sz="2000" dirty="0" smtClean="0"/>
              <a:t>)</a:t>
            </a:r>
          </a:p>
          <a:p>
            <a:pPr marL="0" indent="0">
              <a:buNone/>
            </a:pPr>
            <a:endParaRPr lang="es-MX" sz="2000" dirty="0"/>
          </a:p>
          <a:p>
            <a:pPr lvl="1" algn="just">
              <a:lnSpc>
                <a:spcPct val="80000"/>
              </a:lnSpc>
              <a:buClr>
                <a:schemeClr val="accent1"/>
              </a:buClr>
            </a:pPr>
            <a:r>
              <a:rPr lang="es-MX" sz="1800" dirty="0"/>
              <a:t>ANÁLISIS CON BASE EN ARTS. 17 Y 18</a:t>
            </a:r>
          </a:p>
          <a:p>
            <a:pPr lvl="1" algn="just">
              <a:lnSpc>
                <a:spcPct val="80000"/>
              </a:lnSpc>
              <a:buClr>
                <a:schemeClr val="accent1"/>
              </a:buClr>
            </a:pPr>
            <a:r>
              <a:rPr lang="es-MX" sz="1800" dirty="0"/>
              <a:t>COORDINACIÓN CON AUTORIDAD </a:t>
            </a:r>
            <a:r>
              <a:rPr lang="es-MX" sz="1800" dirty="0" smtClean="0"/>
              <a:t>REGULADORA (Bases y postores)</a:t>
            </a:r>
          </a:p>
          <a:p>
            <a:pPr lvl="1" algn="just">
              <a:lnSpc>
                <a:spcPct val="80000"/>
              </a:lnSpc>
              <a:buClr>
                <a:schemeClr val="accent1"/>
              </a:buClr>
            </a:pPr>
            <a:r>
              <a:rPr lang="es-MX" sz="1800" dirty="0" smtClean="0"/>
              <a:t>Ej. Licitaciones de frecuencias de espectro radioeléctrico</a:t>
            </a:r>
            <a:endParaRPr lang="es-MX" sz="1800" dirty="0"/>
          </a:p>
          <a:p>
            <a:pPr marL="457200" indent="-457200">
              <a:buFont typeface="+mj-lt"/>
              <a:buAutoNum type="arabicPeriod" startAt="5"/>
            </a:pP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B0B6-A77E-4524-9FD2-2B43D4FFC7B2}" type="slidenum">
              <a:rPr lang="es-MX" smtClean="0"/>
              <a:t>6</a:t>
            </a:fld>
            <a:endParaRPr lang="es-MX" dirty="0"/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539552" y="476672"/>
            <a:ext cx="8229600" cy="1111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b="0" kern="120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MX" sz="3600" dirty="0" smtClean="0"/>
              <a:t>III. LFCE. Procedimientos</a:t>
            </a:r>
            <a:br>
              <a:rPr lang="es-MX" sz="3600" dirty="0" smtClean="0"/>
            </a:b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11819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7136"/>
            <a:ext cx="8229600" cy="1111664"/>
          </a:xfrm>
        </p:spPr>
        <p:txBody>
          <a:bodyPr>
            <a:normAutofit fontScale="90000"/>
          </a:bodyPr>
          <a:lstStyle/>
          <a:p>
            <a:r>
              <a:rPr lang="es-MX" sz="4000" dirty="0" smtClean="0"/>
              <a:t>IV. Ley </a:t>
            </a:r>
            <a:r>
              <a:rPr lang="es-MX" sz="4000" dirty="0"/>
              <a:t>Federal de Telecomunicaciones (LFT). Interconexión.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dirty="0" smtClean="0"/>
          </a:p>
          <a:p>
            <a:pPr algn="just"/>
            <a:r>
              <a:rPr lang="es-MX" dirty="0" smtClean="0"/>
              <a:t>INTERCONEXIÓN </a:t>
            </a:r>
            <a:r>
              <a:rPr lang="es-MX" dirty="0"/>
              <a:t>(ARTS. 41-49)</a:t>
            </a:r>
          </a:p>
          <a:p>
            <a:pPr lvl="1" algn="just">
              <a:buClr>
                <a:schemeClr val="accent1"/>
              </a:buClr>
            </a:pPr>
            <a:r>
              <a:rPr lang="es-MX" dirty="0" smtClean="0"/>
              <a:t>CONVENIOS</a:t>
            </a:r>
            <a:r>
              <a:rPr lang="es-MX" dirty="0"/>
              <a:t>: ART 42. LITIGIOS INFINITOS …</a:t>
            </a:r>
          </a:p>
          <a:p>
            <a:pPr marL="0" indent="0" algn="just">
              <a:buNone/>
            </a:pPr>
            <a:endParaRPr lang="es-MX" dirty="0"/>
          </a:p>
          <a:p>
            <a:pPr algn="just"/>
            <a:r>
              <a:rPr lang="es-MX" dirty="0" smtClean="0"/>
              <a:t>PARA </a:t>
            </a:r>
            <a:r>
              <a:rPr lang="es-MX" dirty="0"/>
              <a:t>AGENTES CON PODER SUSTANCIAL EN EL MERCADO RELEVANTE, </a:t>
            </a:r>
            <a:r>
              <a:rPr lang="es-MX" dirty="0" smtClean="0"/>
              <a:t>DE </a:t>
            </a:r>
            <a:r>
              <a:rPr lang="es-MX" dirty="0"/>
              <a:t>ACUERDO A LA LFCE, </a:t>
            </a:r>
          </a:p>
          <a:p>
            <a:pPr lvl="1" algn="just">
              <a:buClr>
                <a:schemeClr val="accent1"/>
              </a:buClr>
            </a:pPr>
            <a:r>
              <a:rPr lang="es-MX" dirty="0"/>
              <a:t>SECRETARÍA ESTARÁ FACULTADA PARA </a:t>
            </a:r>
            <a:r>
              <a:rPr lang="es-MX" dirty="0" smtClean="0"/>
              <a:t>ESTABLECER REGULACIÓN </a:t>
            </a:r>
            <a:r>
              <a:rPr lang="es-MX" dirty="0"/>
              <a:t>TARIFARIA, CALIDAD DE SERVICIO E INFORMACIÓN.</a:t>
            </a:r>
          </a:p>
          <a:p>
            <a:pPr lvl="1" algn="just">
              <a:buClr>
                <a:schemeClr val="accent1"/>
              </a:buClr>
            </a:pPr>
            <a:r>
              <a:rPr lang="es-MX" dirty="0"/>
              <a:t>REGULACIÓN TARIFARIA, PERMITIRÁ RECUPERAR, AL MENOS, EL COSTO INCREMENTAL PROMEDIO DE LARGO PLAZO. (ART. 63)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B0B6-A77E-4524-9FD2-2B43D4FFC7B2}" type="slidenum">
              <a:rPr lang="es-MX" smtClean="0"/>
              <a:t>7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15817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89144"/>
            <a:ext cx="8229600" cy="1111664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V. Casos en la Comisión Federal de Competencia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MX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CASO 1. </a:t>
            </a:r>
            <a:endParaRPr lang="es-MX" b="1" i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just">
              <a:buNone/>
            </a:pPr>
            <a:r>
              <a:rPr lang="es-MX" dirty="0" smtClean="0"/>
              <a:t>DECLARATORIA </a:t>
            </a:r>
            <a:r>
              <a:rPr lang="es-MX" dirty="0"/>
              <a:t>DE CONDICIONES DE COMPETENCIA EN SERVICIOS PARA TERMINACIÓN DE LLAMADAS (EFECTOS DE ESQUEMA “EL QUE LLAMA PAGA”).</a:t>
            </a:r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r>
              <a:rPr lang="es-MX" dirty="0"/>
              <a:t>¿CADA UNO DE LOS OPERADORES TIENE PODER SUSTANCIAL EN SU RED?</a:t>
            </a:r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r>
              <a:rPr lang="es-MX" dirty="0"/>
              <a:t>CADA RED TIEN PODER ABSOLUTO PARA TERMINAR LLAMADAS EN SUS SUSCRIPTORES. PERO ..</a:t>
            </a:r>
          </a:p>
          <a:p>
            <a:pPr marL="0" indent="0" algn="just">
              <a:buNone/>
            </a:pPr>
            <a:r>
              <a:rPr lang="es-MX" dirty="0"/>
              <a:t>IMPORTANCIA DEL EFECTO REDES / EXTERNALIDADES</a:t>
            </a:r>
          </a:p>
          <a:p>
            <a:pPr marL="0" indent="0" algn="just">
              <a:buNone/>
            </a:pPr>
            <a:r>
              <a:rPr lang="es-MX" dirty="0"/>
              <a:t>CAPACIDAD DE NEGOCIACIÓN EN TARIFAS DE INTERCONEXIÓN.</a:t>
            </a:r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r>
              <a:rPr lang="es-MX" dirty="0"/>
              <a:t>REF. EXP. DC-007-2007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B0B6-A77E-4524-9FD2-2B43D4FFC7B2}" type="slidenum">
              <a:rPr lang="es-MX" smtClean="0"/>
              <a:t>8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37926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89144"/>
            <a:ext cx="8229600" cy="1111664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V. Casos en la Comisión Federal de Competencia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es-MX" sz="4200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CASO 2 (Y 3) </a:t>
            </a:r>
          </a:p>
          <a:p>
            <a:pPr marL="0" indent="0" algn="just">
              <a:buNone/>
            </a:pPr>
            <a:endParaRPr lang="es-MX" sz="3800" dirty="0" smtClean="0"/>
          </a:p>
          <a:p>
            <a:pPr marL="0" indent="0" algn="just">
              <a:buNone/>
            </a:pPr>
            <a:r>
              <a:rPr lang="es-MX" sz="3800" dirty="0" smtClean="0"/>
              <a:t>PRÁCTICA </a:t>
            </a:r>
            <a:r>
              <a:rPr lang="es-MX" sz="3800" dirty="0"/>
              <a:t>ANTICOMPETITIVA RELATIVA: ESTRECHAMIENTO DE MÁRGENES </a:t>
            </a:r>
          </a:p>
          <a:p>
            <a:pPr marL="0" indent="0" algn="just">
              <a:buNone/>
            </a:pPr>
            <a:endParaRPr lang="es-MX" sz="3800" dirty="0"/>
          </a:p>
          <a:p>
            <a:pPr marL="0" indent="0" algn="just">
              <a:buNone/>
            </a:pPr>
            <a:r>
              <a:rPr lang="es-MX" sz="3800" dirty="0"/>
              <a:t>TELCEL: </a:t>
            </a:r>
          </a:p>
          <a:p>
            <a:pPr marL="0" indent="0" algn="just">
              <a:buNone/>
            </a:pPr>
            <a:r>
              <a:rPr lang="es-MX" sz="3800" dirty="0"/>
              <a:t>TELCEL TIENE PODER SUSTANCIAL EN SERVICIOS DE TELEFÓNIA MÓVIL AL USUARIO FINAL  (REF. DECLARATORIA / EXP. DC-008-2007)</a:t>
            </a:r>
          </a:p>
          <a:p>
            <a:pPr marL="0" indent="0" algn="just">
              <a:buNone/>
            </a:pPr>
            <a:endParaRPr lang="es-MX" sz="3800" dirty="0"/>
          </a:p>
          <a:p>
            <a:pPr marL="0" indent="0" algn="just">
              <a:buNone/>
            </a:pPr>
            <a:endParaRPr lang="es-MX" sz="3800" dirty="0"/>
          </a:p>
          <a:p>
            <a:pPr marL="0" indent="0" algn="just">
              <a:buNone/>
            </a:pPr>
            <a:r>
              <a:rPr lang="es-MX" sz="3800" dirty="0"/>
              <a:t>NEGOCIA ¿? CON OPERADORES TARIFA DE INTERCONEXIÓN A $1.50/MIN.</a:t>
            </a:r>
          </a:p>
          <a:p>
            <a:pPr marL="0" indent="0" algn="just">
              <a:buNone/>
            </a:pPr>
            <a:r>
              <a:rPr lang="es-MX" sz="3800" dirty="0"/>
              <a:t>: APLICA A USUARIOS FINALES TARIFA DE $1.00/MIN. (DATOS CON FINES ILUSTRATIVOS)</a:t>
            </a:r>
          </a:p>
          <a:p>
            <a:pPr marL="0" indent="0" algn="just">
              <a:buNone/>
            </a:pPr>
            <a:endParaRPr lang="es-MX" sz="3800" dirty="0"/>
          </a:p>
          <a:p>
            <a:pPr marL="0" indent="0" algn="just">
              <a:buNone/>
            </a:pPr>
            <a:r>
              <a:rPr lang="es-MX" sz="3800" dirty="0"/>
              <a:t>REF. EXP. DE-037-2006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B0B6-A77E-4524-9FD2-2B43D4FFC7B2}" type="slidenum">
              <a:rPr lang="es-MX" smtClean="0"/>
              <a:t>9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32521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catur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TC101790490[[fn=Decatur]]</Template>
  <TotalTime>165</TotalTime>
  <Words>1337</Words>
  <Application>Microsoft Macintosh PowerPoint</Application>
  <PresentationFormat>Presentación en pantalla (4:3)</PresentationFormat>
  <Paragraphs>172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Decatur</vt:lpstr>
      <vt:lpstr>REFORMAS CONSTITUCIONALES EN COMPETENCIA ECONÓMICA Y TELECOMUNICACIONES</vt:lpstr>
      <vt:lpstr>Contenido </vt:lpstr>
      <vt:lpstr>I. Ley Federal de Competencia Económica (LFCE). Mercado relevante. </vt:lpstr>
      <vt:lpstr>II. LFCE. Poder sustancial en  el Mercado relevante </vt:lpstr>
      <vt:lpstr>Presentación de PowerPoint</vt:lpstr>
      <vt:lpstr>Presentación de PowerPoint</vt:lpstr>
      <vt:lpstr>IV. Ley Federal de Telecomunicaciones (LFT). Interconexión. </vt:lpstr>
      <vt:lpstr>V. Casos en la Comisión Federal de Competencia </vt:lpstr>
      <vt:lpstr>V. Casos en la Comisión Federal de Competencia </vt:lpstr>
      <vt:lpstr>VI. Reformas constitucionales  </vt:lpstr>
      <vt:lpstr>VI. Reformas constitucionales  </vt:lpstr>
      <vt:lpstr>VI. Reformas constitucionales  </vt:lpstr>
      <vt:lpstr>VI. Reformas constitucionales  </vt:lpstr>
      <vt:lpstr>VII. A manera de conclusión </vt:lpstr>
      <vt:lpstr>Lecturas sugeridas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REFORMAS CONSTITUCIONALES EN COMPETENCIA ECONÓMICA Y TELECOMUNICACIONES</dc:title>
  <dc:creator>Usuario</dc:creator>
  <cp:lastModifiedBy>Alvaro Sanchez</cp:lastModifiedBy>
  <cp:revision>45</cp:revision>
  <dcterms:created xsi:type="dcterms:W3CDTF">2013-05-23T20:19:30Z</dcterms:created>
  <dcterms:modified xsi:type="dcterms:W3CDTF">2013-05-29T17:11:59Z</dcterms:modified>
</cp:coreProperties>
</file>